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x="18288000" cy="10287000"/>
  <p:notesSz cx="6858000" cy="9144000"/>
  <p:embeddedFontLst>
    <p:embeddedFont>
      <p:font typeface="Public Sans" charset="1" panose="00000000000000000000"/>
      <p:regular r:id="rId28"/>
    </p:embeddedFont>
    <p:embeddedFont>
      <p:font typeface="Public Sans Bold" charset="1" panose="000000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1202221" y="3327476"/>
            <a:ext cx="7832374" cy="3974947"/>
            <a:chOff x="0" y="0"/>
            <a:chExt cx="10443166" cy="5299930"/>
          </a:xfrm>
        </p:grpSpPr>
        <p:sp>
          <p:nvSpPr>
            <p:cNvPr name="TextBox 3" id="3"/>
            <p:cNvSpPr txBox="true"/>
            <p:nvPr/>
          </p:nvSpPr>
          <p:spPr>
            <a:xfrm rot="0">
              <a:off x="127000" y="950793"/>
              <a:ext cx="10316166" cy="2827867"/>
            </a:xfrm>
            <a:prstGeom prst="rect">
              <a:avLst/>
            </a:prstGeom>
          </p:spPr>
          <p:txBody>
            <a:bodyPr anchor="t" rtlCol="false" tIns="0" lIns="0" bIns="0" rIns="0">
              <a:spAutoFit/>
            </a:bodyPr>
            <a:lstStyle/>
            <a:p>
              <a:pPr algn="l">
                <a:lnSpc>
                  <a:spcPts val="5500"/>
                </a:lnSpc>
              </a:pPr>
              <a:r>
                <a:rPr lang="en-US" sz="5000">
                  <a:solidFill>
                    <a:srgbClr val="FFFFFF"/>
                  </a:solidFill>
                  <a:latin typeface="Public Sans"/>
                  <a:ea typeface="Public Sans"/>
                  <a:cs typeface="Public Sans"/>
                  <a:sym typeface="Public Sans"/>
                </a:rPr>
                <a:t>Análisis de sentimientos de tweets </a:t>
              </a:r>
              <a:r>
                <a:rPr lang="en-US" sz="5000">
                  <a:solidFill>
                    <a:srgbClr val="FA632A"/>
                  </a:solidFill>
                  <a:latin typeface="Public Sans"/>
                  <a:ea typeface="Public Sans"/>
                  <a:cs typeface="Public Sans"/>
                  <a:sym typeface="Public Sans"/>
                </a:rPr>
                <a:t>Modelo de clasificación</a:t>
              </a:r>
            </a:p>
          </p:txBody>
        </p:sp>
        <p:sp>
          <p:nvSpPr>
            <p:cNvPr name="TextBox 4" id="4"/>
            <p:cNvSpPr txBox="true"/>
            <p:nvPr/>
          </p:nvSpPr>
          <p:spPr>
            <a:xfrm rot="0">
              <a:off x="127000" y="4733722"/>
              <a:ext cx="10316166" cy="566208"/>
            </a:xfrm>
            <a:prstGeom prst="rect">
              <a:avLst/>
            </a:prstGeom>
          </p:spPr>
          <p:txBody>
            <a:bodyPr anchor="t" rtlCol="false" tIns="0" lIns="0" bIns="0" rIns="0">
              <a:spAutoFit/>
            </a:bodyPr>
            <a:lstStyle/>
            <a:p>
              <a:pPr algn="l">
                <a:lnSpc>
                  <a:spcPts val="3500"/>
                </a:lnSpc>
              </a:pPr>
              <a:r>
                <a:rPr lang="en-US" sz="2500">
                  <a:solidFill>
                    <a:srgbClr val="FFFFFF"/>
                  </a:solidFill>
                  <a:latin typeface="Public Sans"/>
                  <a:ea typeface="Public Sans"/>
                  <a:cs typeface="Public Sans"/>
                  <a:sym typeface="Public Sans"/>
                </a:rPr>
                <a:t>PROTOTIPO</a:t>
              </a:r>
            </a:p>
          </p:txBody>
        </p:sp>
        <p:sp>
          <p:nvSpPr>
            <p:cNvPr name="TextBox 5" id="5"/>
            <p:cNvSpPr txBox="true"/>
            <p:nvPr/>
          </p:nvSpPr>
          <p:spPr>
            <a:xfrm rot="0">
              <a:off x="127000" y="-66675"/>
              <a:ext cx="10316166" cy="566208"/>
            </a:xfrm>
            <a:prstGeom prst="rect">
              <a:avLst/>
            </a:prstGeom>
          </p:spPr>
          <p:txBody>
            <a:bodyPr anchor="t" rtlCol="false" tIns="0" lIns="0" bIns="0" rIns="0">
              <a:spAutoFit/>
            </a:bodyPr>
            <a:lstStyle/>
            <a:p>
              <a:pPr algn="l">
                <a:lnSpc>
                  <a:spcPts val="3500"/>
                </a:lnSpc>
              </a:pPr>
              <a:r>
                <a:rPr lang="en-US" sz="2500" b="true">
                  <a:solidFill>
                    <a:srgbClr val="FA632A"/>
                  </a:solidFill>
                  <a:latin typeface="Public Sans Bold"/>
                  <a:ea typeface="Public Sans Bold"/>
                  <a:cs typeface="Public Sans Bold"/>
                  <a:sym typeface="Public Sans Bold"/>
                </a:rPr>
                <a:t>GRUPO 1</a:t>
              </a:r>
            </a:p>
          </p:txBody>
        </p:sp>
        <p:sp>
          <p:nvSpPr>
            <p:cNvPr name="AutoShape 6" id="6"/>
            <p:cNvSpPr/>
            <p:nvPr/>
          </p:nvSpPr>
          <p:spPr>
            <a:xfrm>
              <a:off x="0" y="4117178"/>
              <a:ext cx="10316166" cy="0"/>
            </a:xfrm>
            <a:prstGeom prst="line">
              <a:avLst/>
            </a:prstGeom>
            <a:ln cap="flat" w="139700">
              <a:solidFill>
                <a:srgbClr val="FA632A"/>
              </a:solidFill>
              <a:prstDash val="solid"/>
              <a:headEnd type="none" len="sm" w="sm"/>
              <a:tailEnd type="none" len="sm" w="sm"/>
            </a:ln>
          </p:spPr>
        </p:sp>
      </p:grpSp>
      <p:sp>
        <p:nvSpPr>
          <p:cNvPr name="Freeform 7" id="7"/>
          <p:cNvSpPr/>
          <p:nvPr/>
        </p:nvSpPr>
        <p:spPr>
          <a:xfrm flipH="false" flipV="false" rot="0">
            <a:off x="10142256" y="2722960"/>
            <a:ext cx="6869211" cy="4841081"/>
          </a:xfrm>
          <a:custGeom>
            <a:avLst/>
            <a:gdLst/>
            <a:ahLst/>
            <a:cxnLst/>
            <a:rect r="r" b="b" t="t" l="l"/>
            <a:pathLst>
              <a:path h="4841081" w="6869211">
                <a:moveTo>
                  <a:pt x="0" y="0"/>
                </a:moveTo>
                <a:lnTo>
                  <a:pt x="6869211" y="0"/>
                </a:lnTo>
                <a:lnTo>
                  <a:pt x="6869211" y="4841080"/>
                </a:lnTo>
                <a:lnTo>
                  <a:pt x="0" y="4841080"/>
                </a:lnTo>
                <a:lnTo>
                  <a:pt x="0" y="0"/>
                </a:lnTo>
                <a:close/>
              </a:path>
            </a:pathLst>
          </a:custGeom>
          <a:blipFill>
            <a:blip r:embed="rId2"/>
            <a:stretch>
              <a:fillRect l="-19244" t="0" r="-20824"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5282673" cy="6896100"/>
          </a:xfrm>
          <a:custGeom>
            <a:avLst/>
            <a:gdLst/>
            <a:ahLst/>
            <a:cxnLst/>
            <a:rect r="r" b="b" t="t" l="l"/>
            <a:pathLst>
              <a:path h="6896100" w="5282673">
                <a:moveTo>
                  <a:pt x="0" y="0"/>
                </a:moveTo>
                <a:lnTo>
                  <a:pt x="5282673" y="0"/>
                </a:lnTo>
                <a:lnTo>
                  <a:pt x="5282673" y="6896100"/>
                </a:lnTo>
                <a:lnTo>
                  <a:pt x="0" y="6896100"/>
                </a:lnTo>
                <a:lnTo>
                  <a:pt x="0" y="0"/>
                </a:lnTo>
                <a:close/>
              </a:path>
            </a:pathLst>
          </a:custGeom>
          <a:blipFill>
            <a:blip r:embed="rId2"/>
            <a:stretch>
              <a:fillRect l="0" t="0" r="0" b="0"/>
            </a:stretch>
          </a:blipFill>
        </p:spPr>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10</a:t>
            </a:r>
          </a:p>
        </p:txBody>
      </p:sp>
      <p:sp>
        <p:nvSpPr>
          <p:cNvPr name="TextBox 4" id="4"/>
          <p:cNvSpPr txBox="true"/>
          <p:nvPr/>
        </p:nvSpPr>
        <p:spPr>
          <a:xfrm rot="0">
            <a:off x="7018628" y="2466975"/>
            <a:ext cx="6746547" cy="3971925"/>
          </a:xfrm>
          <a:prstGeom prst="rect">
            <a:avLst/>
          </a:prstGeom>
        </p:spPr>
        <p:txBody>
          <a:bodyPr anchor="t" rtlCol="false" tIns="0" lIns="0" bIns="0" rIns="0">
            <a:spAutoFit/>
          </a:bodyPr>
          <a:lstStyle/>
          <a:p>
            <a:pPr algn="just" marL="0" indent="0" lvl="0">
              <a:lnSpc>
                <a:spcPts val="3900"/>
              </a:lnSpc>
              <a:spcBef>
                <a:spcPct val="0"/>
              </a:spcBef>
            </a:pPr>
            <a:r>
              <a:rPr lang="en-US" sz="3000">
                <a:solidFill>
                  <a:srgbClr val="FFFFFF"/>
                </a:solidFill>
                <a:latin typeface="Public Sans"/>
                <a:ea typeface="Public Sans"/>
                <a:cs typeface="Public Sans"/>
                <a:sym typeface="Public Sans"/>
              </a:rPr>
              <a:t>Luego de realizar los análisis necesarios alrededor de las columnas originales procedimos a realizar un feature engineering partiendo de estas variables iniciales, encontrando 15 variables de tipo númerica que más adelante analizamos si eran o no de utilidad.</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AutoShape 2" id="2"/>
          <p:cNvSpPr/>
          <p:nvPr/>
        </p:nvSpPr>
        <p:spPr>
          <a:xfrm>
            <a:off x="1719171" y="5518923"/>
            <a:ext cx="6350614" cy="0"/>
          </a:xfrm>
          <a:prstGeom prst="line">
            <a:avLst/>
          </a:prstGeom>
          <a:ln cap="flat" w="104775">
            <a:solidFill>
              <a:srgbClr val="7B7677"/>
            </a:solidFill>
            <a:prstDash val="solid"/>
            <a:headEnd type="none" len="sm" w="sm"/>
            <a:tailEnd type="none" len="sm" w="sm"/>
          </a:ln>
        </p:spPr>
      </p:sp>
      <p:sp>
        <p:nvSpPr>
          <p:cNvPr name="Freeform 3" id="3"/>
          <p:cNvSpPr/>
          <p:nvPr/>
        </p:nvSpPr>
        <p:spPr>
          <a:xfrm flipH="false" flipV="false" rot="0">
            <a:off x="8162619" y="3295208"/>
            <a:ext cx="9905927" cy="1048863"/>
          </a:xfrm>
          <a:custGeom>
            <a:avLst/>
            <a:gdLst/>
            <a:ahLst/>
            <a:cxnLst/>
            <a:rect r="r" b="b" t="t" l="l"/>
            <a:pathLst>
              <a:path h="1048863" w="9905927">
                <a:moveTo>
                  <a:pt x="0" y="0"/>
                </a:moveTo>
                <a:lnTo>
                  <a:pt x="9905927" y="0"/>
                </a:lnTo>
                <a:lnTo>
                  <a:pt x="9905927" y="1048862"/>
                </a:lnTo>
                <a:lnTo>
                  <a:pt x="0" y="1048862"/>
                </a:lnTo>
                <a:lnTo>
                  <a:pt x="0" y="0"/>
                </a:lnTo>
                <a:close/>
              </a:path>
            </a:pathLst>
          </a:custGeom>
          <a:blipFill>
            <a:blip r:embed="rId2"/>
            <a:stretch>
              <a:fillRect l="0" t="0" r="0" b="0"/>
            </a:stretch>
          </a:blipFill>
        </p:spPr>
      </p:sp>
      <p:sp>
        <p:nvSpPr>
          <p:cNvPr name="Freeform 4" id="4"/>
          <p:cNvSpPr/>
          <p:nvPr/>
        </p:nvSpPr>
        <p:spPr>
          <a:xfrm flipH="false" flipV="false" rot="0">
            <a:off x="8162619" y="7033398"/>
            <a:ext cx="9905927" cy="1458541"/>
          </a:xfrm>
          <a:custGeom>
            <a:avLst/>
            <a:gdLst/>
            <a:ahLst/>
            <a:cxnLst/>
            <a:rect r="r" b="b" t="t" l="l"/>
            <a:pathLst>
              <a:path h="1458541" w="9905927">
                <a:moveTo>
                  <a:pt x="0" y="0"/>
                </a:moveTo>
                <a:lnTo>
                  <a:pt x="9905927" y="0"/>
                </a:lnTo>
                <a:lnTo>
                  <a:pt x="9905927" y="1458541"/>
                </a:lnTo>
                <a:lnTo>
                  <a:pt x="0" y="1458541"/>
                </a:lnTo>
                <a:lnTo>
                  <a:pt x="0" y="0"/>
                </a:lnTo>
                <a:close/>
              </a:path>
            </a:pathLst>
          </a:custGeom>
          <a:blipFill>
            <a:blip r:embed="rId3"/>
            <a:stretch>
              <a:fillRect l="0" t="0" r="0" b="0"/>
            </a:stretch>
          </a:blipFill>
        </p:spPr>
      </p:sp>
      <p:sp>
        <p:nvSpPr>
          <p:cNvPr name="TextBox 5" id="5"/>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11</a:t>
            </a:r>
          </a:p>
        </p:txBody>
      </p:sp>
      <p:sp>
        <p:nvSpPr>
          <p:cNvPr name="TextBox 6" id="6"/>
          <p:cNvSpPr txBox="true"/>
          <p:nvPr/>
        </p:nvSpPr>
        <p:spPr>
          <a:xfrm rot="0">
            <a:off x="8162619" y="1259585"/>
            <a:ext cx="9905927" cy="1495425"/>
          </a:xfrm>
          <a:prstGeom prst="rect">
            <a:avLst/>
          </a:prstGeom>
        </p:spPr>
        <p:txBody>
          <a:bodyPr anchor="t" rtlCol="false" tIns="0" lIns="0" bIns="0" rIns="0">
            <a:spAutoFit/>
          </a:bodyPr>
          <a:lstStyle/>
          <a:p>
            <a:pPr algn="just" marL="0" indent="0" lvl="0">
              <a:lnSpc>
                <a:spcPts val="3900"/>
              </a:lnSpc>
              <a:spcBef>
                <a:spcPct val="0"/>
              </a:spcBef>
            </a:pPr>
            <a:r>
              <a:rPr lang="en-US" sz="3000">
                <a:solidFill>
                  <a:srgbClr val="FFFFFF"/>
                </a:solidFill>
                <a:latin typeface="Public Sans"/>
                <a:ea typeface="Public Sans"/>
                <a:cs typeface="Public Sans"/>
                <a:sym typeface="Public Sans"/>
              </a:rPr>
              <a:t>Primeramente, antes de realizar el EDA, dividimos nuestro dataset en variables independientes(X) y variable dependiente(Y).</a:t>
            </a:r>
          </a:p>
        </p:txBody>
      </p:sp>
      <p:sp>
        <p:nvSpPr>
          <p:cNvPr name="TextBox 7" id="7"/>
          <p:cNvSpPr txBox="true"/>
          <p:nvPr/>
        </p:nvSpPr>
        <p:spPr>
          <a:xfrm rot="0">
            <a:off x="1719171" y="3955194"/>
            <a:ext cx="6095446" cy="1381125"/>
          </a:xfrm>
          <a:prstGeom prst="rect">
            <a:avLst/>
          </a:prstGeom>
        </p:spPr>
        <p:txBody>
          <a:bodyPr anchor="t" rtlCol="false" tIns="0" lIns="0" bIns="0" rIns="0">
            <a:spAutoFit/>
          </a:bodyPr>
          <a:lstStyle/>
          <a:p>
            <a:pPr algn="l">
              <a:lnSpc>
                <a:spcPts val="10800"/>
              </a:lnSpc>
            </a:pPr>
            <a:r>
              <a:rPr lang="en-US" sz="9000">
                <a:solidFill>
                  <a:srgbClr val="FFFFFF"/>
                </a:solidFill>
                <a:latin typeface="Public Sans"/>
                <a:ea typeface="Public Sans"/>
                <a:cs typeface="Public Sans"/>
                <a:sym typeface="Public Sans"/>
              </a:rPr>
              <a:t>EDA</a:t>
            </a:r>
          </a:p>
        </p:txBody>
      </p:sp>
      <p:sp>
        <p:nvSpPr>
          <p:cNvPr name="TextBox 8" id="8"/>
          <p:cNvSpPr txBox="true"/>
          <p:nvPr/>
        </p:nvSpPr>
        <p:spPr>
          <a:xfrm rot="0">
            <a:off x="8162619" y="4499748"/>
            <a:ext cx="9905927" cy="1990725"/>
          </a:xfrm>
          <a:prstGeom prst="rect">
            <a:avLst/>
          </a:prstGeom>
        </p:spPr>
        <p:txBody>
          <a:bodyPr anchor="t" rtlCol="false" tIns="0" lIns="0" bIns="0" rIns="0">
            <a:spAutoFit/>
          </a:bodyPr>
          <a:lstStyle/>
          <a:p>
            <a:pPr algn="just" marL="0" indent="0" lvl="0">
              <a:lnSpc>
                <a:spcPts val="3900"/>
              </a:lnSpc>
              <a:spcBef>
                <a:spcPct val="0"/>
              </a:spcBef>
            </a:pPr>
            <a:r>
              <a:rPr lang="en-US" sz="3000">
                <a:solidFill>
                  <a:srgbClr val="FFFFFF"/>
                </a:solidFill>
                <a:latin typeface="Public Sans"/>
                <a:ea typeface="Public Sans"/>
                <a:cs typeface="Public Sans"/>
                <a:sym typeface="Public Sans"/>
              </a:rPr>
              <a:t>Luego de esta división procedemos a partir nuestro dataset para nuestro conjunto de entrenamiento, testeo y de validación y luego procedemos al EDA(Análisis exploratorio)</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2475296" y="314313"/>
            <a:ext cx="14209873" cy="7175986"/>
          </a:xfrm>
          <a:custGeom>
            <a:avLst/>
            <a:gdLst/>
            <a:ahLst/>
            <a:cxnLst/>
            <a:rect r="r" b="b" t="t" l="l"/>
            <a:pathLst>
              <a:path h="7175986" w="14209873">
                <a:moveTo>
                  <a:pt x="0" y="0"/>
                </a:moveTo>
                <a:lnTo>
                  <a:pt x="14209873" y="0"/>
                </a:lnTo>
                <a:lnTo>
                  <a:pt x="14209873" y="7175986"/>
                </a:lnTo>
                <a:lnTo>
                  <a:pt x="0" y="7175986"/>
                </a:lnTo>
                <a:lnTo>
                  <a:pt x="0" y="0"/>
                </a:lnTo>
                <a:close/>
              </a:path>
            </a:pathLst>
          </a:custGeom>
          <a:blipFill>
            <a:blip r:embed="rId2"/>
            <a:stretch>
              <a:fillRect l="0" t="0" r="0" b="0"/>
            </a:stretch>
          </a:blipFill>
        </p:spPr>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12</a:t>
            </a:r>
          </a:p>
        </p:txBody>
      </p:sp>
      <p:sp>
        <p:nvSpPr>
          <p:cNvPr name="TextBox 4" id="4"/>
          <p:cNvSpPr txBox="true"/>
          <p:nvPr/>
        </p:nvSpPr>
        <p:spPr>
          <a:xfrm rot="0">
            <a:off x="1575648" y="7608887"/>
            <a:ext cx="16009169" cy="1990725"/>
          </a:xfrm>
          <a:prstGeom prst="rect">
            <a:avLst/>
          </a:prstGeom>
        </p:spPr>
        <p:txBody>
          <a:bodyPr anchor="t" rtlCol="false" tIns="0" lIns="0" bIns="0" rIns="0">
            <a:spAutoFit/>
          </a:bodyPr>
          <a:lstStyle/>
          <a:p>
            <a:pPr algn="just">
              <a:lnSpc>
                <a:spcPts val="3900"/>
              </a:lnSpc>
            </a:pPr>
            <a:r>
              <a:rPr lang="en-US" sz="3000">
                <a:solidFill>
                  <a:srgbClr val="FFFFFF"/>
                </a:solidFill>
                <a:latin typeface="Public Sans"/>
                <a:ea typeface="Public Sans"/>
                <a:cs typeface="Public Sans"/>
                <a:sym typeface="Public Sans"/>
              </a:rPr>
              <a:t>Observando el gráfico tenemos que:</a:t>
            </a:r>
          </a:p>
          <a:p>
            <a:pPr algn="just">
              <a:lnSpc>
                <a:spcPts val="3900"/>
              </a:lnSpc>
            </a:pPr>
          </a:p>
          <a:p>
            <a:pPr algn="just" marL="647700" indent="-323850" lvl="1">
              <a:lnSpc>
                <a:spcPts val="3900"/>
              </a:lnSpc>
              <a:buFont typeface="Arial"/>
              <a:buChar char="•"/>
            </a:pPr>
            <a:r>
              <a:rPr lang="en-US" sz="3000">
                <a:solidFill>
                  <a:srgbClr val="FFFFFF"/>
                </a:solidFill>
                <a:latin typeface="Public Sans"/>
                <a:ea typeface="Public Sans"/>
                <a:cs typeface="Public Sans"/>
                <a:sym typeface="Public Sans"/>
              </a:rPr>
              <a:t>Tenemos más de 650mil tweets con 0 palabras en mayusculas dentro de todo nuestro data set.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1952483" y="681458"/>
            <a:ext cx="14053570" cy="6921383"/>
          </a:xfrm>
          <a:custGeom>
            <a:avLst/>
            <a:gdLst/>
            <a:ahLst/>
            <a:cxnLst/>
            <a:rect r="r" b="b" t="t" l="l"/>
            <a:pathLst>
              <a:path h="6921383" w="14053570">
                <a:moveTo>
                  <a:pt x="0" y="0"/>
                </a:moveTo>
                <a:lnTo>
                  <a:pt x="14053571" y="0"/>
                </a:lnTo>
                <a:lnTo>
                  <a:pt x="14053571" y="6921383"/>
                </a:lnTo>
                <a:lnTo>
                  <a:pt x="0" y="6921383"/>
                </a:lnTo>
                <a:lnTo>
                  <a:pt x="0" y="0"/>
                </a:lnTo>
                <a:close/>
              </a:path>
            </a:pathLst>
          </a:custGeom>
          <a:blipFill>
            <a:blip r:embed="rId2"/>
            <a:stretch>
              <a:fillRect l="0" t="0" r="0" b="0"/>
            </a:stretch>
          </a:blipFill>
        </p:spPr>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13</a:t>
            </a:r>
          </a:p>
        </p:txBody>
      </p:sp>
      <p:sp>
        <p:nvSpPr>
          <p:cNvPr name="TextBox 4" id="4"/>
          <p:cNvSpPr txBox="true"/>
          <p:nvPr/>
        </p:nvSpPr>
        <p:spPr>
          <a:xfrm rot="0">
            <a:off x="1952483" y="7762875"/>
            <a:ext cx="16009169" cy="1495425"/>
          </a:xfrm>
          <a:prstGeom prst="rect">
            <a:avLst/>
          </a:prstGeom>
        </p:spPr>
        <p:txBody>
          <a:bodyPr anchor="t" rtlCol="false" tIns="0" lIns="0" bIns="0" rIns="0">
            <a:spAutoFit/>
          </a:bodyPr>
          <a:lstStyle/>
          <a:p>
            <a:pPr algn="just">
              <a:lnSpc>
                <a:spcPts val="3900"/>
              </a:lnSpc>
            </a:pPr>
          </a:p>
          <a:p>
            <a:pPr algn="just" marL="647700" indent="-323850" lvl="1">
              <a:lnSpc>
                <a:spcPts val="3900"/>
              </a:lnSpc>
              <a:buFont typeface="Arial"/>
              <a:buChar char="•"/>
            </a:pPr>
            <a:r>
              <a:rPr lang="en-US" sz="3000">
                <a:solidFill>
                  <a:srgbClr val="FFFFFF"/>
                </a:solidFill>
                <a:latin typeface="Public Sans"/>
                <a:ea typeface="Public Sans"/>
                <a:cs typeface="Public Sans"/>
                <a:sym typeface="Public Sans"/>
              </a:rPr>
              <a:t>La cantidad de tweets con 0 palabras repetidas es más de 650mil.</a:t>
            </a:r>
          </a:p>
          <a:p>
            <a:pPr algn="just" marL="0" indent="0" lvl="0">
              <a:lnSpc>
                <a:spcPts val="3900"/>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2183533" y="1028700"/>
            <a:ext cx="13920934" cy="7047473"/>
          </a:xfrm>
          <a:custGeom>
            <a:avLst/>
            <a:gdLst/>
            <a:ahLst/>
            <a:cxnLst/>
            <a:rect r="r" b="b" t="t" l="l"/>
            <a:pathLst>
              <a:path h="7047473" w="13920934">
                <a:moveTo>
                  <a:pt x="0" y="0"/>
                </a:moveTo>
                <a:lnTo>
                  <a:pt x="13920934" y="0"/>
                </a:lnTo>
                <a:lnTo>
                  <a:pt x="13920934" y="7047473"/>
                </a:lnTo>
                <a:lnTo>
                  <a:pt x="0" y="7047473"/>
                </a:lnTo>
                <a:lnTo>
                  <a:pt x="0" y="0"/>
                </a:lnTo>
                <a:close/>
              </a:path>
            </a:pathLst>
          </a:custGeom>
          <a:blipFill>
            <a:blip r:embed="rId2"/>
            <a:stretch>
              <a:fillRect l="0" t="0" r="0" b="0"/>
            </a:stretch>
          </a:blipFill>
        </p:spPr>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14</a:t>
            </a:r>
          </a:p>
        </p:txBody>
      </p:sp>
      <p:sp>
        <p:nvSpPr>
          <p:cNvPr name="TextBox 4" id="4"/>
          <p:cNvSpPr txBox="true"/>
          <p:nvPr/>
        </p:nvSpPr>
        <p:spPr>
          <a:xfrm rot="0">
            <a:off x="1139415" y="8448675"/>
            <a:ext cx="16009169" cy="1000125"/>
          </a:xfrm>
          <a:prstGeom prst="rect">
            <a:avLst/>
          </a:prstGeom>
        </p:spPr>
        <p:txBody>
          <a:bodyPr anchor="t" rtlCol="false" tIns="0" lIns="0" bIns="0" rIns="0">
            <a:spAutoFit/>
          </a:bodyPr>
          <a:lstStyle/>
          <a:p>
            <a:pPr algn="just" marL="0" indent="0" lvl="0">
              <a:lnSpc>
                <a:spcPts val="3900"/>
              </a:lnSpc>
              <a:spcBef>
                <a:spcPct val="0"/>
              </a:spcBef>
            </a:pPr>
            <a:r>
              <a:rPr lang="en-US" sz="3000">
                <a:solidFill>
                  <a:srgbClr val="FFFFFF"/>
                </a:solidFill>
                <a:latin typeface="Public Sans"/>
                <a:ea typeface="Public Sans"/>
                <a:cs typeface="Public Sans"/>
                <a:sym typeface="Public Sans"/>
              </a:rPr>
              <a:t>En promedio el tamaño de las palabras que se encuentran por tweets se encuentra entre 0 y 10.</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1619970" y="421026"/>
            <a:ext cx="15048060" cy="7467600"/>
          </a:xfrm>
          <a:custGeom>
            <a:avLst/>
            <a:gdLst/>
            <a:ahLst/>
            <a:cxnLst/>
            <a:rect r="r" b="b" t="t" l="l"/>
            <a:pathLst>
              <a:path h="7467600" w="15048060">
                <a:moveTo>
                  <a:pt x="0" y="0"/>
                </a:moveTo>
                <a:lnTo>
                  <a:pt x="15048060" y="0"/>
                </a:lnTo>
                <a:lnTo>
                  <a:pt x="15048060" y="7467600"/>
                </a:lnTo>
                <a:lnTo>
                  <a:pt x="0" y="7467600"/>
                </a:lnTo>
                <a:lnTo>
                  <a:pt x="0" y="0"/>
                </a:lnTo>
                <a:close/>
              </a:path>
            </a:pathLst>
          </a:custGeom>
          <a:blipFill>
            <a:blip r:embed="rId2"/>
            <a:stretch>
              <a:fillRect l="0" t="0" r="0" b="0"/>
            </a:stretch>
          </a:blipFill>
        </p:spPr>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15</a:t>
            </a:r>
          </a:p>
        </p:txBody>
      </p:sp>
      <p:sp>
        <p:nvSpPr>
          <p:cNvPr name="TextBox 4" id="4"/>
          <p:cNvSpPr txBox="true"/>
          <p:nvPr/>
        </p:nvSpPr>
        <p:spPr>
          <a:xfrm rot="0">
            <a:off x="0" y="8014622"/>
            <a:ext cx="18136028" cy="1990725"/>
          </a:xfrm>
          <a:prstGeom prst="rect">
            <a:avLst/>
          </a:prstGeom>
        </p:spPr>
        <p:txBody>
          <a:bodyPr anchor="t" rtlCol="false" tIns="0" lIns="0" bIns="0" rIns="0">
            <a:spAutoFit/>
          </a:bodyPr>
          <a:lstStyle/>
          <a:p>
            <a:pPr algn="just" marL="647700" indent="-323850" lvl="1">
              <a:lnSpc>
                <a:spcPts val="3900"/>
              </a:lnSpc>
              <a:buFont typeface="Arial"/>
              <a:buChar char="•"/>
            </a:pPr>
            <a:r>
              <a:rPr lang="en-US" sz="3000">
                <a:solidFill>
                  <a:srgbClr val="FFFFFF"/>
                </a:solidFill>
                <a:latin typeface="Public Sans"/>
                <a:ea typeface="Public Sans"/>
                <a:cs typeface="Public Sans"/>
                <a:sym typeface="Public Sans"/>
              </a:rPr>
              <a:t>La mayoría de tweets están concentrados en la parte más corta del rango de longitud es decir entre 20 y 80. Encontramos algunos picos en distintas longitudes, aproximadamente en 27,41, 64 y otros puntos más.</a:t>
            </a:r>
          </a:p>
          <a:p>
            <a:pPr algn="just" marL="0" indent="0" lvl="0">
              <a:lnSpc>
                <a:spcPts val="3900"/>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2170983" y="1028700"/>
            <a:ext cx="13794061" cy="6759090"/>
          </a:xfrm>
          <a:custGeom>
            <a:avLst/>
            <a:gdLst/>
            <a:ahLst/>
            <a:cxnLst/>
            <a:rect r="r" b="b" t="t" l="l"/>
            <a:pathLst>
              <a:path h="6759090" w="13794061">
                <a:moveTo>
                  <a:pt x="0" y="0"/>
                </a:moveTo>
                <a:lnTo>
                  <a:pt x="13794061" y="0"/>
                </a:lnTo>
                <a:lnTo>
                  <a:pt x="13794061" y="6759090"/>
                </a:lnTo>
                <a:lnTo>
                  <a:pt x="0" y="6759090"/>
                </a:lnTo>
                <a:lnTo>
                  <a:pt x="0" y="0"/>
                </a:lnTo>
                <a:close/>
              </a:path>
            </a:pathLst>
          </a:custGeom>
          <a:blipFill>
            <a:blip r:embed="rId2"/>
            <a:stretch>
              <a:fillRect l="0" t="0" r="0" b="0"/>
            </a:stretch>
          </a:blipFill>
        </p:spPr>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16</a:t>
            </a:r>
          </a:p>
        </p:txBody>
      </p:sp>
      <p:sp>
        <p:nvSpPr>
          <p:cNvPr name="TextBox 4" id="4"/>
          <p:cNvSpPr txBox="true"/>
          <p:nvPr/>
        </p:nvSpPr>
        <p:spPr>
          <a:xfrm rot="0">
            <a:off x="0" y="8509922"/>
            <a:ext cx="18136028" cy="1000125"/>
          </a:xfrm>
          <a:prstGeom prst="rect">
            <a:avLst/>
          </a:prstGeom>
        </p:spPr>
        <p:txBody>
          <a:bodyPr anchor="t" rtlCol="false" tIns="0" lIns="0" bIns="0" rIns="0">
            <a:spAutoFit/>
          </a:bodyPr>
          <a:lstStyle/>
          <a:p>
            <a:pPr algn="just" marL="647700" indent="-323850" lvl="1">
              <a:lnSpc>
                <a:spcPts val="3900"/>
              </a:lnSpc>
              <a:buFont typeface="Arial"/>
              <a:buChar char="•"/>
            </a:pPr>
            <a:r>
              <a:rPr lang="en-US" sz="3000">
                <a:solidFill>
                  <a:srgbClr val="FFFFFF"/>
                </a:solidFill>
                <a:latin typeface="Public Sans"/>
                <a:ea typeface="Public Sans"/>
                <a:cs typeface="Public Sans"/>
                <a:sym typeface="Public Sans"/>
              </a:rPr>
              <a:t>Las clases 0 y 4 de la variable a predecir(target/objetivo) están aproximadamente balanceadas.</a:t>
            </a:r>
          </a:p>
          <a:p>
            <a:pPr algn="just" marL="0" indent="0" lvl="0">
              <a:lnSpc>
                <a:spcPts val="3900"/>
              </a:lnSpc>
              <a:spcBef>
                <a:spcPct val="0"/>
              </a:spcBef>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759592" y="3973740"/>
            <a:ext cx="7908969" cy="5526392"/>
          </a:xfrm>
          <a:custGeom>
            <a:avLst/>
            <a:gdLst/>
            <a:ahLst/>
            <a:cxnLst/>
            <a:rect r="r" b="b" t="t" l="l"/>
            <a:pathLst>
              <a:path h="5526392" w="7908969">
                <a:moveTo>
                  <a:pt x="0" y="0"/>
                </a:moveTo>
                <a:lnTo>
                  <a:pt x="7908969" y="0"/>
                </a:lnTo>
                <a:lnTo>
                  <a:pt x="7908969" y="5526392"/>
                </a:lnTo>
                <a:lnTo>
                  <a:pt x="0" y="5526392"/>
                </a:lnTo>
                <a:lnTo>
                  <a:pt x="0" y="0"/>
                </a:lnTo>
                <a:close/>
              </a:path>
            </a:pathLst>
          </a:custGeom>
          <a:blipFill>
            <a:blip r:embed="rId2"/>
            <a:stretch>
              <a:fillRect l="0" t="0" r="0" b="0"/>
            </a:stretch>
          </a:blipFill>
        </p:spPr>
      </p:sp>
      <p:sp>
        <p:nvSpPr>
          <p:cNvPr name="Freeform 3" id="3"/>
          <p:cNvSpPr/>
          <p:nvPr/>
        </p:nvSpPr>
        <p:spPr>
          <a:xfrm flipH="false" flipV="false" rot="0">
            <a:off x="10542075" y="5790948"/>
            <a:ext cx="5509650" cy="3959477"/>
          </a:xfrm>
          <a:custGeom>
            <a:avLst/>
            <a:gdLst/>
            <a:ahLst/>
            <a:cxnLst/>
            <a:rect r="r" b="b" t="t" l="l"/>
            <a:pathLst>
              <a:path h="3959477" w="5509650">
                <a:moveTo>
                  <a:pt x="0" y="0"/>
                </a:moveTo>
                <a:lnTo>
                  <a:pt x="5509650" y="0"/>
                </a:lnTo>
                <a:lnTo>
                  <a:pt x="5509650" y="3959477"/>
                </a:lnTo>
                <a:lnTo>
                  <a:pt x="0" y="3959477"/>
                </a:lnTo>
                <a:lnTo>
                  <a:pt x="0" y="0"/>
                </a:lnTo>
                <a:close/>
              </a:path>
            </a:pathLst>
          </a:custGeom>
          <a:blipFill>
            <a:blip r:embed="rId3"/>
            <a:stretch>
              <a:fillRect l="0" t="0" r="0" b="0"/>
            </a:stretch>
          </a:blipFill>
        </p:spPr>
      </p:sp>
      <p:sp>
        <p:nvSpPr>
          <p:cNvPr name="TextBox 4" id="4"/>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17</a:t>
            </a:r>
          </a:p>
        </p:txBody>
      </p:sp>
      <p:sp>
        <p:nvSpPr>
          <p:cNvPr name="TextBox 5" id="5"/>
          <p:cNvSpPr txBox="true"/>
          <p:nvPr/>
        </p:nvSpPr>
        <p:spPr>
          <a:xfrm rot="0">
            <a:off x="759592" y="981075"/>
            <a:ext cx="7908969" cy="2486025"/>
          </a:xfrm>
          <a:prstGeom prst="rect">
            <a:avLst/>
          </a:prstGeom>
        </p:spPr>
        <p:txBody>
          <a:bodyPr anchor="t" rtlCol="false" tIns="0" lIns="0" bIns="0" rIns="0">
            <a:spAutoFit/>
          </a:bodyPr>
          <a:lstStyle/>
          <a:p>
            <a:pPr algn="just">
              <a:lnSpc>
                <a:spcPts val="3900"/>
              </a:lnSpc>
            </a:pPr>
            <a:r>
              <a:rPr lang="en-US" sz="3000">
                <a:solidFill>
                  <a:srgbClr val="FFFFFF"/>
                </a:solidFill>
                <a:latin typeface="Public Sans"/>
                <a:ea typeface="Public Sans"/>
                <a:cs typeface="Public Sans"/>
                <a:sym typeface="Public Sans"/>
              </a:rPr>
              <a:t>MATRIZ DE CORRELACIÓN</a:t>
            </a:r>
          </a:p>
          <a:p>
            <a:pPr algn="just">
              <a:lnSpc>
                <a:spcPts val="3900"/>
              </a:lnSpc>
            </a:pPr>
          </a:p>
          <a:p>
            <a:pPr algn="just">
              <a:lnSpc>
                <a:spcPts val="3900"/>
              </a:lnSpc>
              <a:spcBef>
                <a:spcPct val="0"/>
              </a:spcBef>
            </a:pPr>
            <a:r>
              <a:rPr lang="en-US" sz="3000">
                <a:solidFill>
                  <a:srgbClr val="FFFFFF"/>
                </a:solidFill>
                <a:latin typeface="Public Sans"/>
                <a:ea typeface="Public Sans"/>
                <a:cs typeface="Public Sans"/>
                <a:sym typeface="Public Sans"/>
              </a:rPr>
              <a:t>Con el fin de observar que tan relacionadas están las variables independientes unas con otras usamos un matriz de correlación:</a:t>
            </a:r>
          </a:p>
        </p:txBody>
      </p:sp>
      <p:sp>
        <p:nvSpPr>
          <p:cNvPr name="TextBox 6" id="6"/>
          <p:cNvSpPr txBox="true"/>
          <p:nvPr/>
        </p:nvSpPr>
        <p:spPr>
          <a:xfrm rot="0">
            <a:off x="9144000" y="1019648"/>
            <a:ext cx="8305800" cy="4467225"/>
          </a:xfrm>
          <a:prstGeom prst="rect">
            <a:avLst/>
          </a:prstGeom>
        </p:spPr>
        <p:txBody>
          <a:bodyPr anchor="t" rtlCol="false" tIns="0" lIns="0" bIns="0" rIns="0">
            <a:spAutoFit/>
          </a:bodyPr>
          <a:lstStyle/>
          <a:p>
            <a:pPr algn="just" marL="0" indent="0" lvl="0">
              <a:lnSpc>
                <a:spcPts val="3900"/>
              </a:lnSpc>
              <a:spcBef>
                <a:spcPct val="0"/>
              </a:spcBef>
            </a:pPr>
            <a:r>
              <a:rPr lang="en-US" sz="3000" strike="noStrike" u="none">
                <a:solidFill>
                  <a:srgbClr val="FFFFFF"/>
                </a:solidFill>
                <a:latin typeface="Public Sans"/>
                <a:ea typeface="Public Sans"/>
                <a:cs typeface="Public Sans"/>
                <a:sym typeface="Public Sans"/>
              </a:rPr>
              <a:t>Observamos que hay columnas que están en blanco, si comparamos el gráfico con la cantidad de valores unicos que se encuentran en cada columnas, nos damos cuentas que las columnas con 1 solo valor unico es decir que es un valor constante en todos los registros, estas son las que están en blanco. Por ende vamos a realizar el mismo gráfico pero ahora sacando estás columnas del análisis.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773285" y="1176285"/>
            <a:ext cx="11120960" cy="7701265"/>
          </a:xfrm>
          <a:custGeom>
            <a:avLst/>
            <a:gdLst/>
            <a:ahLst/>
            <a:cxnLst/>
            <a:rect r="r" b="b" t="t" l="l"/>
            <a:pathLst>
              <a:path h="7701265" w="11120960">
                <a:moveTo>
                  <a:pt x="0" y="0"/>
                </a:moveTo>
                <a:lnTo>
                  <a:pt x="11120960" y="0"/>
                </a:lnTo>
                <a:lnTo>
                  <a:pt x="11120960" y="7701265"/>
                </a:lnTo>
                <a:lnTo>
                  <a:pt x="0" y="7701265"/>
                </a:lnTo>
                <a:lnTo>
                  <a:pt x="0" y="0"/>
                </a:lnTo>
                <a:close/>
              </a:path>
            </a:pathLst>
          </a:custGeom>
          <a:blipFill>
            <a:blip r:embed="rId2"/>
            <a:stretch>
              <a:fillRect l="0" t="0" r="0" b="0"/>
            </a:stretch>
          </a:blipFill>
        </p:spPr>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18</a:t>
            </a:r>
          </a:p>
        </p:txBody>
      </p:sp>
      <p:sp>
        <p:nvSpPr>
          <p:cNvPr name="TextBox 4" id="4"/>
          <p:cNvSpPr txBox="true"/>
          <p:nvPr/>
        </p:nvSpPr>
        <p:spPr>
          <a:xfrm rot="0">
            <a:off x="12375065" y="3512443"/>
            <a:ext cx="5214336" cy="2981325"/>
          </a:xfrm>
          <a:prstGeom prst="rect">
            <a:avLst/>
          </a:prstGeom>
        </p:spPr>
        <p:txBody>
          <a:bodyPr anchor="t" rtlCol="false" tIns="0" lIns="0" bIns="0" rIns="0">
            <a:spAutoFit/>
          </a:bodyPr>
          <a:lstStyle/>
          <a:p>
            <a:pPr algn="just" marL="0" indent="0" lvl="0">
              <a:lnSpc>
                <a:spcPts val="3900"/>
              </a:lnSpc>
              <a:spcBef>
                <a:spcPct val="0"/>
              </a:spcBef>
            </a:pPr>
            <a:r>
              <a:rPr lang="en-US" sz="3000" strike="noStrike" u="none">
                <a:solidFill>
                  <a:srgbClr val="FFFFFF"/>
                </a:solidFill>
                <a:latin typeface="Public Sans"/>
                <a:ea typeface="Public Sans"/>
                <a:cs typeface="Public Sans"/>
                <a:sym typeface="Public Sans"/>
              </a:rPr>
              <a:t>Vemos que tweet_lenght tiene una fuerte correlación con las variables word_count y unique_word_count al igual que estas dos tienen una fuerte correlación entre sí, </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2963667" y="1496592"/>
            <a:ext cx="12360666" cy="8513409"/>
          </a:xfrm>
          <a:custGeom>
            <a:avLst/>
            <a:gdLst/>
            <a:ahLst/>
            <a:cxnLst/>
            <a:rect r="r" b="b" t="t" l="l"/>
            <a:pathLst>
              <a:path h="8513409" w="12360666">
                <a:moveTo>
                  <a:pt x="0" y="0"/>
                </a:moveTo>
                <a:lnTo>
                  <a:pt x="12360666" y="0"/>
                </a:lnTo>
                <a:lnTo>
                  <a:pt x="12360666" y="8513409"/>
                </a:lnTo>
                <a:lnTo>
                  <a:pt x="0" y="8513409"/>
                </a:lnTo>
                <a:lnTo>
                  <a:pt x="0" y="0"/>
                </a:lnTo>
                <a:close/>
              </a:path>
            </a:pathLst>
          </a:custGeom>
          <a:blipFill>
            <a:blip r:embed="rId2"/>
            <a:stretch>
              <a:fillRect l="0" t="0" r="0" b="0"/>
            </a:stretch>
          </a:blipFill>
        </p:spPr>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19</a:t>
            </a:r>
          </a:p>
        </p:txBody>
      </p:sp>
      <p:sp>
        <p:nvSpPr>
          <p:cNvPr name="TextBox 4" id="4"/>
          <p:cNvSpPr txBox="true"/>
          <p:nvPr/>
        </p:nvSpPr>
        <p:spPr>
          <a:xfrm rot="0">
            <a:off x="785856" y="752475"/>
            <a:ext cx="14828605" cy="504825"/>
          </a:xfrm>
          <a:prstGeom prst="rect">
            <a:avLst/>
          </a:prstGeom>
        </p:spPr>
        <p:txBody>
          <a:bodyPr anchor="t" rtlCol="false" tIns="0" lIns="0" bIns="0" rIns="0">
            <a:spAutoFit/>
          </a:bodyPr>
          <a:lstStyle/>
          <a:p>
            <a:pPr algn="just" marL="0" indent="0" lvl="0">
              <a:lnSpc>
                <a:spcPts val="3900"/>
              </a:lnSpc>
              <a:spcBef>
                <a:spcPct val="0"/>
              </a:spcBef>
            </a:pPr>
            <a:r>
              <a:rPr lang="en-US" sz="3000">
                <a:solidFill>
                  <a:srgbClr val="FFFFFF"/>
                </a:solidFill>
                <a:latin typeface="Public Sans"/>
                <a:ea typeface="Public Sans"/>
                <a:cs typeface="Public Sans"/>
                <a:sym typeface="Public Sans"/>
              </a:rPr>
              <a:t>Luego de tratar con estas variables así nos queda el mapa de correlación:</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1606944" y="2110531"/>
            <a:ext cx="12753867" cy="2271241"/>
            <a:chOff x="0" y="0"/>
            <a:chExt cx="17005156" cy="3028321"/>
          </a:xfrm>
        </p:grpSpPr>
        <p:sp>
          <p:nvSpPr>
            <p:cNvPr name="TextBox 3" id="3"/>
            <p:cNvSpPr txBox="true"/>
            <p:nvPr/>
          </p:nvSpPr>
          <p:spPr>
            <a:xfrm rot="0">
              <a:off x="0" y="-9525"/>
              <a:ext cx="17005156" cy="1838325"/>
            </a:xfrm>
            <a:prstGeom prst="rect">
              <a:avLst/>
            </a:prstGeom>
          </p:spPr>
          <p:txBody>
            <a:bodyPr anchor="t" rtlCol="false" tIns="0" lIns="0" bIns="0" rIns="0">
              <a:spAutoFit/>
            </a:bodyPr>
            <a:lstStyle/>
            <a:p>
              <a:pPr algn="l">
                <a:lnSpc>
                  <a:spcPts val="10800"/>
                </a:lnSpc>
              </a:pPr>
              <a:r>
                <a:rPr lang="en-US" sz="9000">
                  <a:solidFill>
                    <a:srgbClr val="FFFFFF"/>
                  </a:solidFill>
                  <a:latin typeface="Public Sans"/>
                  <a:ea typeface="Public Sans"/>
                  <a:cs typeface="Public Sans"/>
                  <a:sym typeface="Public Sans"/>
                </a:rPr>
                <a:t>Temas</a:t>
              </a:r>
            </a:p>
          </p:txBody>
        </p:sp>
        <p:sp>
          <p:nvSpPr>
            <p:cNvPr name="TextBox 4" id="4"/>
            <p:cNvSpPr txBox="true"/>
            <p:nvPr/>
          </p:nvSpPr>
          <p:spPr>
            <a:xfrm rot="0">
              <a:off x="0" y="2371096"/>
              <a:ext cx="17005156" cy="657225"/>
            </a:xfrm>
            <a:prstGeom prst="rect">
              <a:avLst/>
            </a:prstGeom>
          </p:spPr>
          <p:txBody>
            <a:bodyPr anchor="t" rtlCol="false" tIns="0" lIns="0" bIns="0" rIns="0">
              <a:spAutoFit/>
            </a:bodyPr>
            <a:lstStyle/>
            <a:p>
              <a:pPr algn="l">
                <a:lnSpc>
                  <a:spcPts val="3900"/>
                </a:lnSpc>
              </a:pPr>
            </a:p>
          </p:txBody>
        </p:sp>
      </p:grpSp>
      <p:grpSp>
        <p:nvGrpSpPr>
          <p:cNvPr name="Group 5" id="5"/>
          <p:cNvGrpSpPr/>
          <p:nvPr/>
        </p:nvGrpSpPr>
        <p:grpSpPr>
          <a:xfrm rot="0">
            <a:off x="4511871" y="5928228"/>
            <a:ext cx="4880089" cy="762000"/>
            <a:chOff x="0" y="0"/>
            <a:chExt cx="6506785" cy="1016000"/>
          </a:xfrm>
        </p:grpSpPr>
        <p:sp>
          <p:nvSpPr>
            <p:cNvPr name="TextBox 6" id="6"/>
            <p:cNvSpPr txBox="true"/>
            <p:nvPr/>
          </p:nvSpPr>
          <p:spPr>
            <a:xfrm rot="0">
              <a:off x="0" y="-9525"/>
              <a:ext cx="1134891" cy="1025525"/>
            </a:xfrm>
            <a:prstGeom prst="rect">
              <a:avLst/>
            </a:prstGeom>
          </p:spPr>
          <p:txBody>
            <a:bodyPr anchor="t" rtlCol="false" tIns="0" lIns="0" bIns="0" rIns="0">
              <a:spAutoFit/>
            </a:bodyPr>
            <a:lstStyle/>
            <a:p>
              <a:pPr algn="l">
                <a:lnSpc>
                  <a:spcPts val="6000"/>
                </a:lnSpc>
              </a:pPr>
              <a:r>
                <a:rPr lang="en-US" sz="5000">
                  <a:solidFill>
                    <a:srgbClr val="FA632A"/>
                  </a:solidFill>
                  <a:latin typeface="Public Sans"/>
                  <a:ea typeface="Public Sans"/>
                  <a:cs typeface="Public Sans"/>
                  <a:sym typeface="Public Sans"/>
                </a:rPr>
                <a:t>01</a:t>
              </a:r>
            </a:p>
          </p:txBody>
        </p:sp>
        <p:sp>
          <p:nvSpPr>
            <p:cNvPr name="TextBox 7" id="7"/>
            <p:cNvSpPr txBox="true"/>
            <p:nvPr/>
          </p:nvSpPr>
          <p:spPr>
            <a:xfrm rot="0">
              <a:off x="1636110" y="218017"/>
              <a:ext cx="4870675" cy="541867"/>
            </a:xfrm>
            <a:prstGeom prst="rect">
              <a:avLst/>
            </a:prstGeom>
          </p:spPr>
          <p:txBody>
            <a:bodyPr anchor="t" rtlCol="false" tIns="0" lIns="0" bIns="0" rIns="0">
              <a:spAutoFit/>
            </a:bodyPr>
            <a:lstStyle/>
            <a:p>
              <a:pPr algn="l">
                <a:lnSpc>
                  <a:spcPts val="3250"/>
                </a:lnSpc>
              </a:pPr>
              <a:r>
                <a:rPr lang="en-US" sz="2500">
                  <a:solidFill>
                    <a:srgbClr val="FFFFFF"/>
                  </a:solidFill>
                  <a:latin typeface="Public Sans"/>
                  <a:ea typeface="Public Sans"/>
                  <a:cs typeface="Public Sans"/>
                  <a:sym typeface="Public Sans"/>
                </a:rPr>
                <a:t>Objetivo</a:t>
              </a:r>
            </a:p>
          </p:txBody>
        </p:sp>
      </p:grpSp>
      <p:grpSp>
        <p:nvGrpSpPr>
          <p:cNvPr name="Group 8" id="8"/>
          <p:cNvGrpSpPr/>
          <p:nvPr/>
        </p:nvGrpSpPr>
        <p:grpSpPr>
          <a:xfrm rot="0">
            <a:off x="4511871" y="7795741"/>
            <a:ext cx="4880089" cy="762000"/>
            <a:chOff x="0" y="0"/>
            <a:chExt cx="6506785" cy="1016000"/>
          </a:xfrm>
        </p:grpSpPr>
        <p:sp>
          <p:nvSpPr>
            <p:cNvPr name="TextBox 9" id="9"/>
            <p:cNvSpPr txBox="true"/>
            <p:nvPr/>
          </p:nvSpPr>
          <p:spPr>
            <a:xfrm rot="0">
              <a:off x="0" y="-9525"/>
              <a:ext cx="1134891" cy="1025525"/>
            </a:xfrm>
            <a:prstGeom prst="rect">
              <a:avLst/>
            </a:prstGeom>
          </p:spPr>
          <p:txBody>
            <a:bodyPr anchor="t" rtlCol="false" tIns="0" lIns="0" bIns="0" rIns="0">
              <a:spAutoFit/>
            </a:bodyPr>
            <a:lstStyle/>
            <a:p>
              <a:pPr algn="l">
                <a:lnSpc>
                  <a:spcPts val="6000"/>
                </a:lnSpc>
              </a:pPr>
              <a:r>
                <a:rPr lang="en-US" sz="5000">
                  <a:solidFill>
                    <a:srgbClr val="FA632A"/>
                  </a:solidFill>
                  <a:latin typeface="Public Sans"/>
                  <a:ea typeface="Public Sans"/>
                  <a:cs typeface="Public Sans"/>
                  <a:sym typeface="Public Sans"/>
                </a:rPr>
                <a:t>02 </a:t>
              </a:r>
            </a:p>
          </p:txBody>
        </p:sp>
        <p:sp>
          <p:nvSpPr>
            <p:cNvPr name="TextBox 10" id="10"/>
            <p:cNvSpPr txBox="true"/>
            <p:nvPr/>
          </p:nvSpPr>
          <p:spPr>
            <a:xfrm rot="0">
              <a:off x="1636110" y="218017"/>
              <a:ext cx="4870675" cy="541867"/>
            </a:xfrm>
            <a:prstGeom prst="rect">
              <a:avLst/>
            </a:prstGeom>
          </p:spPr>
          <p:txBody>
            <a:bodyPr anchor="t" rtlCol="false" tIns="0" lIns="0" bIns="0" rIns="0">
              <a:spAutoFit/>
            </a:bodyPr>
            <a:lstStyle/>
            <a:p>
              <a:pPr algn="l">
                <a:lnSpc>
                  <a:spcPts val="3250"/>
                </a:lnSpc>
              </a:pPr>
              <a:r>
                <a:rPr lang="en-US" sz="2500">
                  <a:solidFill>
                    <a:srgbClr val="FFFFFF"/>
                  </a:solidFill>
                  <a:latin typeface="Public Sans"/>
                  <a:ea typeface="Public Sans"/>
                  <a:cs typeface="Public Sans"/>
                  <a:sym typeface="Public Sans"/>
                </a:rPr>
                <a:t>Limpieaza</a:t>
              </a:r>
            </a:p>
          </p:txBody>
        </p:sp>
      </p:grpSp>
      <p:grpSp>
        <p:nvGrpSpPr>
          <p:cNvPr name="Group 11" id="11"/>
          <p:cNvGrpSpPr/>
          <p:nvPr/>
        </p:nvGrpSpPr>
        <p:grpSpPr>
          <a:xfrm rot="0">
            <a:off x="11724767" y="5928228"/>
            <a:ext cx="4880089" cy="762000"/>
            <a:chOff x="0" y="0"/>
            <a:chExt cx="6506785" cy="1016000"/>
          </a:xfrm>
        </p:grpSpPr>
        <p:sp>
          <p:nvSpPr>
            <p:cNvPr name="TextBox 12" id="12"/>
            <p:cNvSpPr txBox="true"/>
            <p:nvPr/>
          </p:nvSpPr>
          <p:spPr>
            <a:xfrm rot="0">
              <a:off x="0" y="-9525"/>
              <a:ext cx="1134891" cy="1025525"/>
            </a:xfrm>
            <a:prstGeom prst="rect">
              <a:avLst/>
            </a:prstGeom>
          </p:spPr>
          <p:txBody>
            <a:bodyPr anchor="t" rtlCol="false" tIns="0" lIns="0" bIns="0" rIns="0">
              <a:spAutoFit/>
            </a:bodyPr>
            <a:lstStyle/>
            <a:p>
              <a:pPr algn="l">
                <a:lnSpc>
                  <a:spcPts val="6000"/>
                </a:lnSpc>
              </a:pPr>
              <a:r>
                <a:rPr lang="en-US" sz="5000">
                  <a:solidFill>
                    <a:srgbClr val="FA632A"/>
                  </a:solidFill>
                  <a:latin typeface="Public Sans"/>
                  <a:ea typeface="Public Sans"/>
                  <a:cs typeface="Public Sans"/>
                  <a:sym typeface="Public Sans"/>
                </a:rPr>
                <a:t>05</a:t>
              </a:r>
            </a:p>
          </p:txBody>
        </p:sp>
        <p:sp>
          <p:nvSpPr>
            <p:cNvPr name="TextBox 13" id="13"/>
            <p:cNvSpPr txBox="true"/>
            <p:nvPr/>
          </p:nvSpPr>
          <p:spPr>
            <a:xfrm rot="0">
              <a:off x="1636110" y="218017"/>
              <a:ext cx="4870675" cy="541867"/>
            </a:xfrm>
            <a:prstGeom prst="rect">
              <a:avLst/>
            </a:prstGeom>
          </p:spPr>
          <p:txBody>
            <a:bodyPr anchor="t" rtlCol="false" tIns="0" lIns="0" bIns="0" rIns="0">
              <a:spAutoFit/>
            </a:bodyPr>
            <a:lstStyle/>
            <a:p>
              <a:pPr algn="l">
                <a:lnSpc>
                  <a:spcPts val="3250"/>
                </a:lnSpc>
              </a:pPr>
              <a:r>
                <a:rPr lang="en-US" sz="2500">
                  <a:solidFill>
                    <a:srgbClr val="FFFFFF"/>
                  </a:solidFill>
                  <a:latin typeface="Public Sans"/>
                  <a:ea typeface="Public Sans"/>
                  <a:cs typeface="Public Sans"/>
                  <a:sym typeface="Public Sans"/>
                </a:rPr>
                <a:t>Insights and EDA</a:t>
              </a:r>
            </a:p>
          </p:txBody>
        </p:sp>
      </p:grpSp>
      <p:grpSp>
        <p:nvGrpSpPr>
          <p:cNvPr name="Group 14" id="14"/>
          <p:cNvGrpSpPr/>
          <p:nvPr/>
        </p:nvGrpSpPr>
        <p:grpSpPr>
          <a:xfrm rot="0">
            <a:off x="11724767" y="7795741"/>
            <a:ext cx="4880089" cy="762000"/>
            <a:chOff x="0" y="0"/>
            <a:chExt cx="6506785" cy="1016000"/>
          </a:xfrm>
        </p:grpSpPr>
        <p:sp>
          <p:nvSpPr>
            <p:cNvPr name="TextBox 15" id="15"/>
            <p:cNvSpPr txBox="true"/>
            <p:nvPr/>
          </p:nvSpPr>
          <p:spPr>
            <a:xfrm rot="0">
              <a:off x="0" y="-9525"/>
              <a:ext cx="1134891" cy="1025525"/>
            </a:xfrm>
            <a:prstGeom prst="rect">
              <a:avLst/>
            </a:prstGeom>
          </p:spPr>
          <p:txBody>
            <a:bodyPr anchor="t" rtlCol="false" tIns="0" lIns="0" bIns="0" rIns="0">
              <a:spAutoFit/>
            </a:bodyPr>
            <a:lstStyle/>
            <a:p>
              <a:pPr algn="l">
                <a:lnSpc>
                  <a:spcPts val="6000"/>
                </a:lnSpc>
              </a:pPr>
              <a:r>
                <a:rPr lang="en-US" sz="5000">
                  <a:solidFill>
                    <a:srgbClr val="FA632A"/>
                  </a:solidFill>
                  <a:latin typeface="Public Sans"/>
                  <a:ea typeface="Public Sans"/>
                  <a:cs typeface="Public Sans"/>
                  <a:sym typeface="Public Sans"/>
                </a:rPr>
                <a:t>04</a:t>
              </a:r>
            </a:p>
          </p:txBody>
        </p:sp>
        <p:sp>
          <p:nvSpPr>
            <p:cNvPr name="TextBox 16" id="16"/>
            <p:cNvSpPr txBox="true"/>
            <p:nvPr/>
          </p:nvSpPr>
          <p:spPr>
            <a:xfrm rot="0">
              <a:off x="1636110" y="218017"/>
              <a:ext cx="4870675" cy="541867"/>
            </a:xfrm>
            <a:prstGeom prst="rect">
              <a:avLst/>
            </a:prstGeom>
          </p:spPr>
          <p:txBody>
            <a:bodyPr anchor="t" rtlCol="false" tIns="0" lIns="0" bIns="0" rIns="0">
              <a:spAutoFit/>
            </a:bodyPr>
            <a:lstStyle/>
            <a:p>
              <a:pPr algn="l">
                <a:lnSpc>
                  <a:spcPts val="3250"/>
                </a:lnSpc>
              </a:pPr>
              <a:r>
                <a:rPr lang="en-US" sz="2500">
                  <a:solidFill>
                    <a:srgbClr val="FFFFFF"/>
                  </a:solidFill>
                  <a:latin typeface="Public Sans"/>
                  <a:ea typeface="Public Sans"/>
                  <a:cs typeface="Public Sans"/>
                  <a:sym typeface="Public Sans"/>
                </a:rPr>
                <a:t>Modelo de clasificación</a:t>
              </a:r>
            </a:p>
          </p:txBody>
        </p:sp>
      </p:grpSp>
      <p:sp>
        <p:nvSpPr>
          <p:cNvPr name="AutoShape 17" id="17">
            <a:extLst>
              <a:ext uri="{C183D7F6-B498-43B3-948B-1728B52AA6E4}">
                <adec:decorative xmlns:adec="http://schemas.microsoft.com/office/drawing/2017/decorative" val="1"/>
              </a:ext>
            </a:extLst>
          </p:cNvPr>
          <p:cNvSpPr/>
          <p:nvPr/>
        </p:nvSpPr>
        <p:spPr>
          <a:xfrm rot="0">
            <a:off x="1606944" y="4329385"/>
            <a:ext cx="10961021" cy="0"/>
          </a:xfrm>
          <a:prstGeom prst="line">
            <a:avLst/>
          </a:prstGeom>
          <a:ln cap="flat" w="104775">
            <a:solidFill>
              <a:srgbClr val="FA632A"/>
            </a:solidFill>
            <a:prstDash val="solid"/>
            <a:headEnd type="none" len="sm" w="sm"/>
            <a:tailEnd type="none" len="sm" w="sm"/>
          </a:ln>
        </p:spPr>
      </p:sp>
      <p:sp>
        <p:nvSpPr>
          <p:cNvPr name="TextBox 18" id="18"/>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2</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251515" y="4747767"/>
            <a:ext cx="8610351" cy="3073311"/>
          </a:xfrm>
          <a:custGeom>
            <a:avLst/>
            <a:gdLst/>
            <a:ahLst/>
            <a:cxnLst/>
            <a:rect r="r" b="b" t="t" l="l"/>
            <a:pathLst>
              <a:path h="3073311" w="8610351">
                <a:moveTo>
                  <a:pt x="0" y="0"/>
                </a:moveTo>
                <a:lnTo>
                  <a:pt x="8610351" y="0"/>
                </a:lnTo>
                <a:lnTo>
                  <a:pt x="8610351" y="3073311"/>
                </a:lnTo>
                <a:lnTo>
                  <a:pt x="0" y="3073311"/>
                </a:lnTo>
                <a:lnTo>
                  <a:pt x="0" y="0"/>
                </a:lnTo>
                <a:close/>
              </a:path>
            </a:pathLst>
          </a:custGeom>
          <a:blipFill>
            <a:blip r:embed="rId2"/>
            <a:stretch>
              <a:fillRect l="0" t="0" r="0" b="0"/>
            </a:stretch>
          </a:blipFill>
        </p:spPr>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20</a:t>
            </a:r>
          </a:p>
        </p:txBody>
      </p:sp>
      <p:sp>
        <p:nvSpPr>
          <p:cNvPr name="TextBox 4" id="4"/>
          <p:cNvSpPr txBox="true"/>
          <p:nvPr/>
        </p:nvSpPr>
        <p:spPr>
          <a:xfrm rot="0">
            <a:off x="633715" y="177089"/>
            <a:ext cx="15892034" cy="3476625"/>
          </a:xfrm>
          <a:prstGeom prst="rect">
            <a:avLst/>
          </a:prstGeom>
        </p:spPr>
        <p:txBody>
          <a:bodyPr anchor="t" rtlCol="false" tIns="0" lIns="0" bIns="0" rIns="0">
            <a:spAutoFit/>
          </a:bodyPr>
          <a:lstStyle/>
          <a:p>
            <a:pPr algn="just">
              <a:lnSpc>
                <a:spcPts val="3900"/>
              </a:lnSpc>
            </a:pPr>
            <a:r>
              <a:rPr lang="en-US" sz="3000">
                <a:solidFill>
                  <a:srgbClr val="FFFFFF"/>
                </a:solidFill>
                <a:latin typeface="Public Sans"/>
                <a:ea typeface="Public Sans"/>
                <a:cs typeface="Public Sans"/>
                <a:sym typeface="Public Sans"/>
              </a:rPr>
              <a:t>MODELO DE CLASIFICACIÓN</a:t>
            </a:r>
          </a:p>
          <a:p>
            <a:pPr algn="just">
              <a:lnSpc>
                <a:spcPts val="3900"/>
              </a:lnSpc>
            </a:pPr>
          </a:p>
          <a:p>
            <a:pPr algn="just" marL="0" indent="0" lvl="0">
              <a:lnSpc>
                <a:spcPts val="3900"/>
              </a:lnSpc>
              <a:spcBef>
                <a:spcPct val="0"/>
              </a:spcBef>
            </a:pPr>
            <a:r>
              <a:rPr lang="en-US" sz="3000">
                <a:solidFill>
                  <a:srgbClr val="FFFFFF"/>
                </a:solidFill>
                <a:latin typeface="Public Sans"/>
                <a:ea typeface="Public Sans"/>
                <a:cs typeface="Public Sans"/>
                <a:sym typeface="Public Sans"/>
              </a:rPr>
              <a:t>Para el modelo se uso XGBclassifier evaluando la metríca AUC-ROC(área bajo la curva). Este modelo de tipo boosting, usa arboles de decisiones de forma secuencial permitiendo a través de cada predicción secuencial la mejora de los resultados. Usaremos halvingGridsearch con el fin de bscar la mejor combinación de hiperparametros reduciendo los recursos.</a:t>
            </a:r>
          </a:p>
        </p:txBody>
      </p:sp>
      <p:sp>
        <p:nvSpPr>
          <p:cNvPr name="TextBox 5" id="5"/>
          <p:cNvSpPr txBox="true"/>
          <p:nvPr/>
        </p:nvSpPr>
        <p:spPr>
          <a:xfrm rot="0">
            <a:off x="9144000" y="3606089"/>
            <a:ext cx="8992082" cy="5953125"/>
          </a:xfrm>
          <a:prstGeom prst="rect">
            <a:avLst/>
          </a:prstGeom>
        </p:spPr>
        <p:txBody>
          <a:bodyPr anchor="t" rtlCol="false" tIns="0" lIns="0" bIns="0" rIns="0">
            <a:spAutoFit/>
          </a:bodyPr>
          <a:lstStyle/>
          <a:p>
            <a:pPr algn="just">
              <a:lnSpc>
                <a:spcPts val="3900"/>
              </a:lnSpc>
            </a:pPr>
            <a:r>
              <a:rPr lang="en-US" sz="3000">
                <a:solidFill>
                  <a:srgbClr val="FFFFFF"/>
                </a:solidFill>
                <a:latin typeface="Public Sans"/>
                <a:ea typeface="Public Sans"/>
                <a:cs typeface="Public Sans"/>
                <a:sym typeface="Public Sans"/>
              </a:rPr>
              <a:t>n_estimators = número de arboles </a:t>
            </a:r>
          </a:p>
          <a:p>
            <a:pPr algn="just">
              <a:lnSpc>
                <a:spcPts val="3900"/>
              </a:lnSpc>
            </a:pPr>
            <a:r>
              <a:rPr lang="en-US" sz="3000">
                <a:solidFill>
                  <a:srgbClr val="FFFFFF"/>
                </a:solidFill>
                <a:latin typeface="Public Sans"/>
                <a:ea typeface="Public Sans"/>
                <a:cs typeface="Public Sans"/>
                <a:sym typeface="Public Sans"/>
              </a:rPr>
              <a:t>learning_rate = tase de aprendizaje, es decir el impacto de cada árbol en la predicción final.</a:t>
            </a:r>
          </a:p>
          <a:p>
            <a:pPr algn="just">
              <a:lnSpc>
                <a:spcPts val="3900"/>
              </a:lnSpc>
            </a:pPr>
            <a:r>
              <a:rPr lang="en-US" sz="3000">
                <a:solidFill>
                  <a:srgbClr val="FFFFFF"/>
                </a:solidFill>
                <a:latin typeface="Public Sans"/>
                <a:ea typeface="Public Sans"/>
                <a:cs typeface="Public Sans"/>
                <a:sym typeface="Public Sans"/>
              </a:rPr>
              <a:t>max_depth = profundidad máxima de cada arbol.</a:t>
            </a:r>
          </a:p>
          <a:p>
            <a:pPr algn="just">
              <a:lnSpc>
                <a:spcPts val="3900"/>
              </a:lnSpc>
            </a:pPr>
            <a:r>
              <a:rPr lang="en-US" sz="3000">
                <a:solidFill>
                  <a:srgbClr val="FFFFFF"/>
                </a:solidFill>
                <a:latin typeface="Public Sans"/>
                <a:ea typeface="Public Sans"/>
                <a:cs typeface="Public Sans"/>
                <a:sym typeface="Public Sans"/>
              </a:rPr>
              <a:t>subsample = Proporción de muestras usadas para entrenar cada arbol.</a:t>
            </a:r>
          </a:p>
          <a:p>
            <a:pPr algn="just">
              <a:lnSpc>
                <a:spcPts val="3900"/>
              </a:lnSpc>
            </a:pPr>
            <a:r>
              <a:rPr lang="en-US" sz="3000">
                <a:solidFill>
                  <a:srgbClr val="FFFFFF"/>
                </a:solidFill>
                <a:latin typeface="Public Sans"/>
                <a:ea typeface="Public Sans"/>
                <a:cs typeface="Public Sans"/>
                <a:sym typeface="Public Sans"/>
              </a:rPr>
              <a:t>colsample_bytree = proporción de características seleccionadas de manera aleatoria para la contrucción de cada árbol.</a:t>
            </a:r>
          </a:p>
          <a:p>
            <a:pPr algn="just">
              <a:lnSpc>
                <a:spcPts val="3900"/>
              </a:lnSpc>
            </a:pPr>
            <a:r>
              <a:rPr lang="en-US" sz="3000">
                <a:solidFill>
                  <a:srgbClr val="FFFFFF"/>
                </a:solidFill>
                <a:latin typeface="Public Sans"/>
                <a:ea typeface="Public Sans"/>
                <a:cs typeface="Public Sans"/>
                <a:sym typeface="Public Sans"/>
              </a:rPr>
              <a:t>reg_alpha(Lasso/L1) = reducción de irrelevantes</a:t>
            </a:r>
          </a:p>
          <a:p>
            <a:pPr algn="just" marL="0" indent="0" lvl="0">
              <a:lnSpc>
                <a:spcPts val="3900"/>
              </a:lnSpc>
              <a:spcBef>
                <a:spcPct val="0"/>
              </a:spcBef>
            </a:pPr>
            <a:r>
              <a:rPr lang="en-US" sz="3000">
                <a:solidFill>
                  <a:srgbClr val="FFFFFF"/>
                </a:solidFill>
                <a:latin typeface="Public Sans"/>
                <a:ea typeface="Public Sans"/>
                <a:cs typeface="Public Sans"/>
                <a:sym typeface="Public Sans"/>
              </a:rPr>
              <a:t>reg_lambda(ridge/L2) =  ayuda a reducir sobre ajuste.</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171213"/>
            <a:ext cx="6997398" cy="8277587"/>
          </a:xfrm>
          <a:custGeom>
            <a:avLst/>
            <a:gdLst/>
            <a:ahLst/>
            <a:cxnLst/>
            <a:rect r="r" b="b" t="t" l="l"/>
            <a:pathLst>
              <a:path h="8277587" w="6997398">
                <a:moveTo>
                  <a:pt x="0" y="0"/>
                </a:moveTo>
                <a:lnTo>
                  <a:pt x="6997398" y="0"/>
                </a:lnTo>
                <a:lnTo>
                  <a:pt x="6997398" y="8277587"/>
                </a:lnTo>
                <a:lnTo>
                  <a:pt x="0" y="8277587"/>
                </a:lnTo>
                <a:lnTo>
                  <a:pt x="0" y="0"/>
                </a:lnTo>
                <a:close/>
              </a:path>
            </a:pathLst>
          </a:custGeom>
          <a:blipFill>
            <a:blip r:embed="rId2"/>
            <a:stretch>
              <a:fillRect l="0" t="0" r="0" b="0"/>
            </a:stretch>
          </a:blipFill>
        </p:spPr>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21</a:t>
            </a:r>
          </a:p>
        </p:txBody>
      </p:sp>
      <p:sp>
        <p:nvSpPr>
          <p:cNvPr name="TextBox 4" id="4"/>
          <p:cNvSpPr txBox="true"/>
          <p:nvPr/>
        </p:nvSpPr>
        <p:spPr>
          <a:xfrm rot="0">
            <a:off x="1028700" y="523875"/>
            <a:ext cx="15892034" cy="504825"/>
          </a:xfrm>
          <a:prstGeom prst="rect">
            <a:avLst/>
          </a:prstGeom>
        </p:spPr>
        <p:txBody>
          <a:bodyPr anchor="t" rtlCol="false" tIns="0" lIns="0" bIns="0" rIns="0">
            <a:spAutoFit/>
          </a:bodyPr>
          <a:lstStyle/>
          <a:p>
            <a:pPr algn="just" marL="0" indent="0" lvl="0">
              <a:lnSpc>
                <a:spcPts val="3900"/>
              </a:lnSpc>
              <a:spcBef>
                <a:spcPct val="0"/>
              </a:spcBef>
            </a:pPr>
            <a:r>
              <a:rPr lang="en-US" sz="3000">
                <a:solidFill>
                  <a:srgbClr val="FFFFFF"/>
                </a:solidFill>
                <a:latin typeface="Public Sans"/>
                <a:ea typeface="Public Sans"/>
                <a:cs typeface="Public Sans"/>
                <a:sym typeface="Public Sans"/>
              </a:rPr>
              <a:t>Resultados</a:t>
            </a:r>
          </a:p>
        </p:txBody>
      </p:sp>
      <p:sp>
        <p:nvSpPr>
          <p:cNvPr name="TextBox 5" id="5"/>
          <p:cNvSpPr txBox="true"/>
          <p:nvPr/>
        </p:nvSpPr>
        <p:spPr>
          <a:xfrm rot="0">
            <a:off x="8475556" y="1123588"/>
            <a:ext cx="6239470" cy="4467225"/>
          </a:xfrm>
          <a:prstGeom prst="rect">
            <a:avLst/>
          </a:prstGeom>
        </p:spPr>
        <p:txBody>
          <a:bodyPr anchor="t" rtlCol="false" tIns="0" lIns="0" bIns="0" rIns="0">
            <a:spAutoFit/>
          </a:bodyPr>
          <a:lstStyle/>
          <a:p>
            <a:pPr algn="just" marL="0" indent="0" lvl="0">
              <a:lnSpc>
                <a:spcPts val="3900"/>
              </a:lnSpc>
              <a:spcBef>
                <a:spcPct val="0"/>
              </a:spcBef>
            </a:pPr>
            <a:r>
              <a:rPr lang="en-US" sz="3000" strike="noStrike" u="none">
                <a:solidFill>
                  <a:srgbClr val="FFFFFF"/>
                </a:solidFill>
                <a:latin typeface="Public Sans"/>
                <a:ea typeface="Public Sans"/>
                <a:cs typeface="Public Sans"/>
                <a:sym typeface="Public Sans"/>
              </a:rPr>
              <a:t>Matriz de Confusión</a:t>
            </a:r>
          </a:p>
          <a:p>
            <a:pPr algn="just" marL="0" indent="0" lvl="0">
              <a:lnSpc>
                <a:spcPts val="3900"/>
              </a:lnSpc>
              <a:spcBef>
                <a:spcPct val="0"/>
              </a:spcBef>
            </a:pPr>
          </a:p>
          <a:p>
            <a:pPr algn="just" marL="0" indent="0" lvl="0">
              <a:lnSpc>
                <a:spcPts val="3900"/>
              </a:lnSpc>
              <a:spcBef>
                <a:spcPct val="0"/>
              </a:spcBef>
            </a:pPr>
            <a:r>
              <a:rPr lang="en-US" sz="3000" strike="noStrike" u="none">
                <a:solidFill>
                  <a:srgbClr val="FFFFFF"/>
                </a:solidFill>
                <a:latin typeface="Public Sans"/>
                <a:ea typeface="Public Sans"/>
                <a:cs typeface="Public Sans"/>
                <a:sym typeface="Public Sans"/>
              </a:rPr>
              <a:t>Verdaderos Negativos (TN): 72,884</a:t>
            </a:r>
          </a:p>
          <a:p>
            <a:pPr algn="just" marL="0" indent="0" lvl="0">
              <a:lnSpc>
                <a:spcPts val="3900"/>
              </a:lnSpc>
              <a:spcBef>
                <a:spcPct val="0"/>
              </a:spcBef>
            </a:pPr>
          </a:p>
          <a:p>
            <a:pPr algn="just" marL="0" indent="0" lvl="0">
              <a:lnSpc>
                <a:spcPts val="3900"/>
              </a:lnSpc>
              <a:spcBef>
                <a:spcPct val="0"/>
              </a:spcBef>
            </a:pPr>
            <a:r>
              <a:rPr lang="en-US" sz="3000" strike="noStrike" u="none">
                <a:solidFill>
                  <a:srgbClr val="FFFFFF"/>
                </a:solidFill>
                <a:latin typeface="Public Sans"/>
                <a:ea typeface="Public Sans"/>
                <a:cs typeface="Public Sans"/>
                <a:sym typeface="Public Sans"/>
              </a:rPr>
              <a:t>Falsos Positivos (FP): 40,503</a:t>
            </a:r>
          </a:p>
          <a:p>
            <a:pPr algn="just" marL="0" indent="0" lvl="0">
              <a:lnSpc>
                <a:spcPts val="3900"/>
              </a:lnSpc>
              <a:spcBef>
                <a:spcPct val="0"/>
              </a:spcBef>
            </a:pPr>
          </a:p>
          <a:p>
            <a:pPr algn="just" marL="0" indent="0" lvl="0">
              <a:lnSpc>
                <a:spcPts val="3900"/>
              </a:lnSpc>
              <a:spcBef>
                <a:spcPct val="0"/>
              </a:spcBef>
            </a:pPr>
            <a:r>
              <a:rPr lang="en-US" sz="3000" strike="noStrike" u="none">
                <a:solidFill>
                  <a:srgbClr val="FFFFFF"/>
                </a:solidFill>
                <a:latin typeface="Public Sans"/>
                <a:ea typeface="Public Sans"/>
                <a:cs typeface="Public Sans"/>
                <a:sym typeface="Public Sans"/>
              </a:rPr>
              <a:t>Falsos Negativos (FN): 52,727</a:t>
            </a:r>
          </a:p>
          <a:p>
            <a:pPr algn="just" marL="0" indent="0" lvl="0">
              <a:lnSpc>
                <a:spcPts val="3900"/>
              </a:lnSpc>
              <a:spcBef>
                <a:spcPct val="0"/>
              </a:spcBef>
            </a:pPr>
          </a:p>
          <a:p>
            <a:pPr algn="just" marL="0" indent="0" lvl="0">
              <a:lnSpc>
                <a:spcPts val="3900"/>
              </a:lnSpc>
              <a:spcBef>
                <a:spcPct val="0"/>
              </a:spcBef>
            </a:pPr>
            <a:r>
              <a:rPr lang="en-US" sz="3000" strike="noStrike" u="none">
                <a:solidFill>
                  <a:srgbClr val="FFFFFF"/>
                </a:solidFill>
                <a:latin typeface="Public Sans"/>
                <a:ea typeface="Public Sans"/>
                <a:cs typeface="Public Sans"/>
                <a:sym typeface="Public Sans"/>
              </a:rPr>
              <a:t>Verdaderos Positivos (TP): 59,783</a:t>
            </a:r>
          </a:p>
        </p:txBody>
      </p:sp>
      <p:sp>
        <p:nvSpPr>
          <p:cNvPr name="TextBox 6" id="6"/>
          <p:cNvSpPr txBox="true"/>
          <p:nvPr/>
        </p:nvSpPr>
        <p:spPr>
          <a:xfrm rot="0">
            <a:off x="8280714" y="6181363"/>
            <a:ext cx="9681746" cy="3476625"/>
          </a:xfrm>
          <a:prstGeom prst="rect">
            <a:avLst/>
          </a:prstGeom>
        </p:spPr>
        <p:txBody>
          <a:bodyPr anchor="t" rtlCol="false" tIns="0" lIns="0" bIns="0" rIns="0">
            <a:spAutoFit/>
          </a:bodyPr>
          <a:lstStyle/>
          <a:p>
            <a:pPr algn="just" marL="0" indent="0" lvl="0">
              <a:lnSpc>
                <a:spcPts val="3900"/>
              </a:lnSpc>
              <a:spcBef>
                <a:spcPct val="0"/>
              </a:spcBef>
            </a:pPr>
            <a:r>
              <a:rPr lang="en-US" sz="3000">
                <a:solidFill>
                  <a:srgbClr val="FFFFFF"/>
                </a:solidFill>
                <a:latin typeface="Public Sans"/>
                <a:ea typeface="Public Sans"/>
                <a:cs typeface="Public Sans"/>
                <a:sym typeface="Public Sans"/>
              </a:rPr>
              <a:t>Observamos que la metríca de AUC-ROC tiene un resultado del 62% aproximadamente, y en conjunto con la matriz de confusión podemos determinar que es necesario la mejora en la selección de características y la limpieza de los datos, para ayudar al modelo a encontrar mejores patrones y poder reducir los falsos positivos y los falsos negativos.</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227898" y="3603388"/>
            <a:ext cx="8384422" cy="3904098"/>
            <a:chOff x="0" y="0"/>
            <a:chExt cx="11179230" cy="5205464"/>
          </a:xfrm>
        </p:grpSpPr>
        <p:sp>
          <p:nvSpPr>
            <p:cNvPr name="TextBox 3" id="3"/>
            <p:cNvSpPr txBox="true"/>
            <p:nvPr/>
          </p:nvSpPr>
          <p:spPr>
            <a:xfrm rot="0">
              <a:off x="161667" y="-9525"/>
              <a:ext cx="10356836" cy="3667125"/>
            </a:xfrm>
            <a:prstGeom prst="rect">
              <a:avLst/>
            </a:prstGeom>
          </p:spPr>
          <p:txBody>
            <a:bodyPr anchor="t" rtlCol="false" tIns="0" lIns="0" bIns="0" rIns="0">
              <a:spAutoFit/>
            </a:bodyPr>
            <a:lstStyle/>
            <a:p>
              <a:pPr algn="l">
                <a:lnSpc>
                  <a:spcPts val="10800"/>
                </a:lnSpc>
              </a:pPr>
              <a:r>
                <a:rPr lang="en-US" sz="9000">
                  <a:solidFill>
                    <a:srgbClr val="191919"/>
                  </a:solidFill>
                  <a:latin typeface="Public Sans"/>
                  <a:ea typeface="Public Sans"/>
                  <a:cs typeface="Public Sans"/>
                  <a:sym typeface="Public Sans"/>
                </a:rPr>
                <a:t>Muchas gracias</a:t>
              </a:r>
            </a:p>
          </p:txBody>
        </p:sp>
        <p:sp>
          <p:nvSpPr>
            <p:cNvPr name="TextBox 4" id="4"/>
            <p:cNvSpPr txBox="true"/>
            <p:nvPr/>
          </p:nvSpPr>
          <p:spPr>
            <a:xfrm rot="0">
              <a:off x="161667" y="4548239"/>
              <a:ext cx="10356836" cy="657225"/>
            </a:xfrm>
            <a:prstGeom prst="rect">
              <a:avLst/>
            </a:prstGeom>
          </p:spPr>
          <p:txBody>
            <a:bodyPr anchor="t" rtlCol="false" tIns="0" lIns="0" bIns="0" rIns="0">
              <a:spAutoFit/>
            </a:bodyPr>
            <a:lstStyle/>
            <a:p>
              <a:pPr algn="l">
                <a:lnSpc>
                  <a:spcPts val="3900"/>
                </a:lnSpc>
              </a:pPr>
            </a:p>
          </p:txBody>
        </p:sp>
        <p:sp>
          <p:nvSpPr>
            <p:cNvPr name="AutoShape 5" id="5"/>
            <p:cNvSpPr/>
            <p:nvPr/>
          </p:nvSpPr>
          <p:spPr>
            <a:xfrm>
              <a:off x="0" y="4078653"/>
              <a:ext cx="11179230" cy="0"/>
            </a:xfrm>
            <a:prstGeom prst="line">
              <a:avLst/>
            </a:prstGeom>
            <a:ln cap="flat" w="139700">
              <a:solidFill>
                <a:srgbClr val="FA632A"/>
              </a:solidFill>
              <a:prstDash val="solid"/>
              <a:headEnd type="none" len="sm" w="sm"/>
              <a:tailEnd type="none" len="sm" w="sm"/>
            </a:ln>
          </p:spPr>
        </p:sp>
      </p:grpSp>
      <p:sp>
        <p:nvSpPr>
          <p:cNvPr name="TextBox 6" id="6"/>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22</a:t>
            </a:r>
          </a:p>
        </p:txBody>
      </p:sp>
      <p:sp>
        <p:nvSpPr>
          <p:cNvPr name="Freeform 7" id="7"/>
          <p:cNvSpPr/>
          <p:nvPr/>
        </p:nvSpPr>
        <p:spPr>
          <a:xfrm flipH="false" flipV="false" rot="0">
            <a:off x="52614" y="1900411"/>
            <a:ext cx="8943077" cy="6486179"/>
          </a:xfrm>
          <a:custGeom>
            <a:avLst/>
            <a:gdLst/>
            <a:ahLst/>
            <a:cxnLst/>
            <a:rect r="r" b="b" t="t" l="l"/>
            <a:pathLst>
              <a:path h="6486179" w="8943077">
                <a:moveTo>
                  <a:pt x="0" y="0"/>
                </a:moveTo>
                <a:lnTo>
                  <a:pt x="8943077" y="0"/>
                </a:lnTo>
                <a:lnTo>
                  <a:pt x="8943077" y="6486178"/>
                </a:lnTo>
                <a:lnTo>
                  <a:pt x="0" y="6486178"/>
                </a:lnTo>
                <a:lnTo>
                  <a:pt x="0" y="0"/>
                </a:lnTo>
                <a:close/>
              </a:path>
            </a:pathLst>
          </a:custGeom>
          <a:blipFill>
            <a:blip r:embed="rId2"/>
            <a:stretch>
              <a:fillRect l="-19805" t="0" r="-24342" b="0"/>
            </a:stretch>
          </a:blipFill>
        </p:spPr>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006852" y="6190023"/>
            <a:ext cx="7252448" cy="2651103"/>
            <a:chOff x="0" y="0"/>
            <a:chExt cx="9669930" cy="3534804"/>
          </a:xfrm>
        </p:grpSpPr>
        <p:sp>
          <p:nvSpPr>
            <p:cNvPr name="TextBox 3" id="3"/>
            <p:cNvSpPr txBox="true"/>
            <p:nvPr/>
          </p:nvSpPr>
          <p:spPr>
            <a:xfrm rot="0">
              <a:off x="0" y="-47625"/>
              <a:ext cx="9669930" cy="1978025"/>
            </a:xfrm>
            <a:prstGeom prst="rect">
              <a:avLst/>
            </a:prstGeom>
          </p:spPr>
          <p:txBody>
            <a:bodyPr anchor="t" rtlCol="false" tIns="0" lIns="0" bIns="0" rIns="0">
              <a:spAutoFit/>
            </a:bodyPr>
            <a:lstStyle/>
            <a:p>
              <a:pPr algn="l">
                <a:lnSpc>
                  <a:spcPts val="3900"/>
                </a:lnSpc>
              </a:pPr>
              <a:r>
                <a:rPr lang="en-US" sz="3000">
                  <a:solidFill>
                    <a:srgbClr val="14110F"/>
                  </a:solidFill>
                  <a:latin typeface="Public Sans"/>
                  <a:ea typeface="Public Sans"/>
                  <a:cs typeface="Public Sans"/>
                  <a:sym typeface="Public Sans"/>
                </a:rPr>
                <a:t>Realizar un modelo de machine learning para el análisis de sentimientos de tweets</a:t>
              </a:r>
            </a:p>
          </p:txBody>
        </p:sp>
        <p:sp>
          <p:nvSpPr>
            <p:cNvPr name="TextBox 4" id="4"/>
            <p:cNvSpPr txBox="true"/>
            <p:nvPr/>
          </p:nvSpPr>
          <p:spPr>
            <a:xfrm rot="0">
              <a:off x="0" y="2235171"/>
              <a:ext cx="9669930" cy="1299633"/>
            </a:xfrm>
            <a:prstGeom prst="rect">
              <a:avLst/>
            </a:prstGeom>
          </p:spPr>
          <p:txBody>
            <a:bodyPr anchor="t" rtlCol="false" tIns="0" lIns="0" bIns="0" rIns="0">
              <a:spAutoFit/>
            </a:bodyPr>
            <a:lstStyle/>
            <a:p>
              <a:pPr algn="l">
                <a:lnSpc>
                  <a:spcPts val="2600"/>
                </a:lnSpc>
              </a:pPr>
              <a:r>
                <a:rPr lang="en-US" sz="2000">
                  <a:solidFill>
                    <a:srgbClr val="14110F"/>
                  </a:solidFill>
                  <a:latin typeface="Public Sans"/>
                  <a:ea typeface="Public Sans"/>
                  <a:cs typeface="Public Sans"/>
                  <a:sym typeface="Public Sans"/>
                </a:rPr>
                <a:t>Realización  de un modelo de clasificación de machine learning el cual predice la categoría del sentimiento expresado en un tweet, sea </a:t>
              </a:r>
              <a:r>
                <a:rPr lang="en-US" sz="2000">
                  <a:solidFill>
                    <a:srgbClr val="14110F"/>
                  </a:solidFill>
                  <a:latin typeface="Public Sans"/>
                  <a:ea typeface="Public Sans"/>
                  <a:cs typeface="Public Sans"/>
                  <a:sym typeface="Public Sans"/>
                </a:rPr>
                <a:t>positivo</a:t>
              </a:r>
              <a:r>
                <a:rPr lang="en-US" sz="2000" b="true">
                  <a:solidFill>
                    <a:srgbClr val="14110F"/>
                  </a:solidFill>
                  <a:latin typeface="Public Sans Bold"/>
                  <a:ea typeface="Public Sans Bold"/>
                  <a:cs typeface="Public Sans Bold"/>
                  <a:sym typeface="Public Sans Bold"/>
                </a:rPr>
                <a:t> o negativao.</a:t>
              </a:r>
            </a:p>
          </p:txBody>
        </p:sp>
      </p:grpSp>
      <p:grpSp>
        <p:nvGrpSpPr>
          <p:cNvPr name="Group 5" id="5"/>
          <p:cNvGrpSpPr/>
          <p:nvPr/>
        </p:nvGrpSpPr>
        <p:grpSpPr>
          <a:xfrm rot="0">
            <a:off x="9700082" y="1807320"/>
            <a:ext cx="7252448" cy="2479653"/>
            <a:chOff x="0" y="0"/>
            <a:chExt cx="9669930" cy="3306204"/>
          </a:xfrm>
        </p:grpSpPr>
        <p:sp>
          <p:nvSpPr>
            <p:cNvPr name="TextBox 6" id="6"/>
            <p:cNvSpPr txBox="true"/>
            <p:nvPr/>
          </p:nvSpPr>
          <p:spPr>
            <a:xfrm rot="0">
              <a:off x="0" y="-47625"/>
              <a:ext cx="9669930" cy="1317625"/>
            </a:xfrm>
            <a:prstGeom prst="rect">
              <a:avLst/>
            </a:prstGeom>
          </p:spPr>
          <p:txBody>
            <a:bodyPr anchor="t" rtlCol="false" tIns="0" lIns="0" bIns="0" rIns="0">
              <a:spAutoFit/>
            </a:bodyPr>
            <a:lstStyle/>
            <a:p>
              <a:pPr algn="l">
                <a:lnSpc>
                  <a:spcPts val="3900"/>
                </a:lnSpc>
              </a:pPr>
              <a:r>
                <a:rPr lang="en-US" sz="3000">
                  <a:solidFill>
                    <a:srgbClr val="14110F"/>
                  </a:solidFill>
                  <a:latin typeface="Public Sans"/>
                  <a:ea typeface="Public Sans"/>
                  <a:cs typeface="Public Sans"/>
                  <a:sym typeface="Public Sans"/>
                </a:rPr>
                <a:t>Analizar un conjunto de datos de tweets y encontrar insights</a:t>
              </a:r>
            </a:p>
          </p:txBody>
        </p:sp>
        <p:sp>
          <p:nvSpPr>
            <p:cNvPr name="TextBox 7" id="7"/>
            <p:cNvSpPr txBox="true"/>
            <p:nvPr/>
          </p:nvSpPr>
          <p:spPr>
            <a:xfrm rot="0">
              <a:off x="0" y="1574771"/>
              <a:ext cx="9669930" cy="1731433"/>
            </a:xfrm>
            <a:prstGeom prst="rect">
              <a:avLst/>
            </a:prstGeom>
          </p:spPr>
          <p:txBody>
            <a:bodyPr anchor="t" rtlCol="false" tIns="0" lIns="0" bIns="0" rIns="0">
              <a:spAutoFit/>
            </a:bodyPr>
            <a:lstStyle/>
            <a:p>
              <a:pPr algn="l">
                <a:lnSpc>
                  <a:spcPts val="2600"/>
                </a:lnSpc>
              </a:pPr>
              <a:r>
                <a:rPr lang="en-US" sz="2000">
                  <a:solidFill>
                    <a:srgbClr val="14110F"/>
                  </a:solidFill>
                  <a:latin typeface="Public Sans"/>
                  <a:ea typeface="Public Sans"/>
                  <a:cs typeface="Public Sans"/>
                  <a:sym typeface="Public Sans"/>
                </a:rPr>
                <a:t>Realizar un análisis exploratorio de datos (EDA) del conjunto de tweets para descubrir patrones, tendencias y aspectos relevantes.</a:t>
              </a:r>
            </a:p>
            <a:p>
              <a:pPr algn="l">
                <a:lnSpc>
                  <a:spcPts val="2600"/>
                </a:lnSpc>
              </a:pPr>
            </a:p>
          </p:txBody>
        </p:sp>
      </p:grpSp>
      <p:sp>
        <p:nvSpPr>
          <p:cNvPr name="TextBox 8" id="8"/>
          <p:cNvSpPr txBox="true"/>
          <p:nvPr/>
        </p:nvSpPr>
        <p:spPr>
          <a:xfrm rot="0">
            <a:off x="8292831" y="1797795"/>
            <a:ext cx="851169" cy="771525"/>
          </a:xfrm>
          <a:prstGeom prst="rect">
            <a:avLst/>
          </a:prstGeom>
        </p:spPr>
        <p:txBody>
          <a:bodyPr anchor="t" rtlCol="false" tIns="0" lIns="0" bIns="0" rIns="0">
            <a:spAutoFit/>
          </a:bodyPr>
          <a:lstStyle/>
          <a:p>
            <a:pPr algn="l">
              <a:lnSpc>
                <a:spcPts val="6000"/>
              </a:lnSpc>
            </a:pPr>
            <a:r>
              <a:rPr lang="en-US" sz="5000">
                <a:solidFill>
                  <a:srgbClr val="FA632A"/>
                </a:solidFill>
                <a:latin typeface="Public Sans"/>
                <a:ea typeface="Public Sans"/>
                <a:cs typeface="Public Sans"/>
                <a:sym typeface="Public Sans"/>
              </a:rPr>
              <a:t>01</a:t>
            </a:r>
          </a:p>
        </p:txBody>
      </p:sp>
      <p:sp>
        <p:nvSpPr>
          <p:cNvPr name="TextBox 9" id="9"/>
          <p:cNvSpPr txBox="true"/>
          <p:nvPr/>
        </p:nvSpPr>
        <p:spPr>
          <a:xfrm rot="0">
            <a:off x="8292831" y="6485802"/>
            <a:ext cx="851169" cy="771525"/>
          </a:xfrm>
          <a:prstGeom prst="rect">
            <a:avLst/>
          </a:prstGeom>
        </p:spPr>
        <p:txBody>
          <a:bodyPr anchor="t" rtlCol="false" tIns="0" lIns="0" bIns="0" rIns="0">
            <a:spAutoFit/>
          </a:bodyPr>
          <a:lstStyle/>
          <a:p>
            <a:pPr algn="l">
              <a:lnSpc>
                <a:spcPts val="6000"/>
              </a:lnSpc>
            </a:pPr>
            <a:r>
              <a:rPr lang="en-US" sz="5000">
                <a:solidFill>
                  <a:srgbClr val="FA632A"/>
                </a:solidFill>
                <a:latin typeface="Public Sans"/>
                <a:ea typeface="Public Sans"/>
                <a:cs typeface="Public Sans"/>
                <a:sym typeface="Public Sans"/>
              </a:rPr>
              <a:t>02</a:t>
            </a:r>
          </a:p>
        </p:txBody>
      </p:sp>
      <p:sp>
        <p:nvSpPr>
          <p:cNvPr name="AutoShape 10" id="10">
            <a:extLst>
              <a:ext uri="{C183D7F6-B498-43B3-948B-1728B52AA6E4}">
                <adec:decorative xmlns:adec="http://schemas.microsoft.com/office/drawing/2017/decorative" val="1"/>
              </a:ext>
            </a:extLst>
          </p:cNvPr>
          <p:cNvSpPr/>
          <p:nvPr/>
        </p:nvSpPr>
        <p:spPr>
          <a:xfrm rot="0">
            <a:off x="9700082" y="5386388"/>
            <a:ext cx="8587918" cy="0"/>
          </a:xfrm>
          <a:prstGeom prst="line">
            <a:avLst/>
          </a:prstGeom>
          <a:ln cap="rnd" w="9525">
            <a:solidFill>
              <a:srgbClr val="14110F"/>
            </a:solidFill>
            <a:prstDash val="solid"/>
            <a:headEnd type="none" len="sm" w="sm"/>
            <a:tailEnd type="none" len="sm" w="sm"/>
          </a:ln>
        </p:spPr>
      </p:sp>
      <p:grpSp>
        <p:nvGrpSpPr>
          <p:cNvPr name="Group 11" id="11"/>
          <p:cNvGrpSpPr/>
          <p:nvPr/>
        </p:nvGrpSpPr>
        <p:grpSpPr>
          <a:xfrm rot="0">
            <a:off x="1365164" y="1807320"/>
            <a:ext cx="5716736" cy="3833341"/>
            <a:chOff x="0" y="0"/>
            <a:chExt cx="7622315" cy="5111121"/>
          </a:xfrm>
        </p:grpSpPr>
        <p:sp>
          <p:nvSpPr>
            <p:cNvPr name="TextBox 12" id="12"/>
            <p:cNvSpPr txBox="true"/>
            <p:nvPr/>
          </p:nvSpPr>
          <p:spPr>
            <a:xfrm rot="0">
              <a:off x="394598" y="-9525"/>
              <a:ext cx="6906341" cy="1838325"/>
            </a:xfrm>
            <a:prstGeom prst="rect">
              <a:avLst/>
            </a:prstGeom>
          </p:spPr>
          <p:txBody>
            <a:bodyPr anchor="t" rtlCol="false" tIns="0" lIns="0" bIns="0" rIns="0">
              <a:spAutoFit/>
            </a:bodyPr>
            <a:lstStyle/>
            <a:p>
              <a:pPr algn="l">
                <a:lnSpc>
                  <a:spcPts val="10800"/>
                </a:lnSpc>
              </a:pPr>
              <a:r>
                <a:rPr lang="en-US" sz="9000">
                  <a:solidFill>
                    <a:srgbClr val="14110F"/>
                  </a:solidFill>
                  <a:latin typeface="Public Sans"/>
                  <a:ea typeface="Public Sans"/>
                  <a:cs typeface="Public Sans"/>
                  <a:sym typeface="Public Sans"/>
                </a:rPr>
                <a:t>Objetivos</a:t>
              </a:r>
            </a:p>
          </p:txBody>
        </p:sp>
        <p:sp>
          <p:nvSpPr>
            <p:cNvPr name="TextBox 13" id="13"/>
            <p:cNvSpPr txBox="true"/>
            <p:nvPr/>
          </p:nvSpPr>
          <p:spPr>
            <a:xfrm rot="0">
              <a:off x="394598" y="4453896"/>
              <a:ext cx="6906341" cy="657225"/>
            </a:xfrm>
            <a:prstGeom prst="rect">
              <a:avLst/>
            </a:prstGeom>
          </p:spPr>
          <p:txBody>
            <a:bodyPr anchor="t" rtlCol="false" tIns="0" lIns="0" bIns="0" rIns="0">
              <a:spAutoFit/>
            </a:bodyPr>
            <a:lstStyle/>
            <a:p>
              <a:pPr algn="l">
                <a:lnSpc>
                  <a:spcPts val="3900"/>
                </a:lnSpc>
              </a:pPr>
            </a:p>
          </p:txBody>
        </p:sp>
        <p:sp>
          <p:nvSpPr>
            <p:cNvPr name="AutoShape 14" id="14"/>
            <p:cNvSpPr/>
            <p:nvPr/>
          </p:nvSpPr>
          <p:spPr>
            <a:xfrm>
              <a:off x="0" y="3985234"/>
              <a:ext cx="7622315" cy="0"/>
            </a:xfrm>
            <a:prstGeom prst="line">
              <a:avLst/>
            </a:prstGeom>
            <a:ln cap="flat" w="139700">
              <a:solidFill>
                <a:srgbClr val="14110F"/>
              </a:solidFill>
              <a:prstDash val="solid"/>
              <a:headEnd type="none" len="sm" w="sm"/>
              <a:tailEnd type="none" len="sm" w="sm"/>
            </a:ln>
          </p:spPr>
        </p:sp>
      </p:grpSp>
      <p:sp>
        <p:nvSpPr>
          <p:cNvPr name="TextBox 15" id="15"/>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A632A"/>
        </a:solidFill>
      </p:bgPr>
    </p:bg>
    <p:spTree>
      <p:nvGrpSpPr>
        <p:cNvPr id="1" name=""/>
        <p:cNvGrpSpPr/>
        <p:nvPr/>
      </p:nvGrpSpPr>
      <p:grpSpPr>
        <a:xfrm>
          <a:off x="0" y="0"/>
          <a:ext cx="0" cy="0"/>
          <a:chOff x="0" y="0"/>
          <a:chExt cx="0" cy="0"/>
        </a:xfrm>
      </p:grpSpPr>
      <p:sp>
        <p:nvSpPr>
          <p:cNvPr name="Freeform 2" id="2" descr="a person is using an iphone with an app on the screen"/>
          <p:cNvSpPr/>
          <p:nvPr/>
        </p:nvSpPr>
        <p:spPr>
          <a:xfrm flipH="false" flipV="false" rot="0">
            <a:off x="271999" y="4587239"/>
            <a:ext cx="17744002" cy="5427762"/>
          </a:xfrm>
          <a:custGeom>
            <a:avLst/>
            <a:gdLst/>
            <a:ahLst/>
            <a:cxnLst/>
            <a:rect r="r" b="b" t="t" l="l"/>
            <a:pathLst>
              <a:path h="5427762" w="17744002">
                <a:moveTo>
                  <a:pt x="0" y="0"/>
                </a:moveTo>
                <a:lnTo>
                  <a:pt x="17744002" y="0"/>
                </a:lnTo>
                <a:lnTo>
                  <a:pt x="17744002" y="5427762"/>
                </a:lnTo>
                <a:lnTo>
                  <a:pt x="0" y="5427762"/>
                </a:lnTo>
                <a:lnTo>
                  <a:pt x="0" y="0"/>
                </a:lnTo>
                <a:close/>
              </a:path>
            </a:pathLst>
          </a:custGeom>
          <a:blipFill>
            <a:blip r:embed="rId2"/>
            <a:stretch>
              <a:fillRect l="0" t="-195183" r="0" b="-195183"/>
            </a:stretch>
          </a:blipFill>
        </p:spPr>
      </p:sp>
      <p:sp>
        <p:nvSpPr>
          <p:cNvPr name="TextBox 3" id="3"/>
          <p:cNvSpPr txBox="true"/>
          <p:nvPr/>
        </p:nvSpPr>
        <p:spPr>
          <a:xfrm rot="0">
            <a:off x="2930244" y="1229329"/>
            <a:ext cx="12938320" cy="3202940"/>
          </a:xfrm>
          <a:prstGeom prst="rect">
            <a:avLst/>
          </a:prstGeom>
        </p:spPr>
        <p:txBody>
          <a:bodyPr anchor="t" rtlCol="false" tIns="0" lIns="0" bIns="0" rIns="0">
            <a:spAutoFit/>
          </a:bodyPr>
          <a:lstStyle/>
          <a:p>
            <a:pPr algn="just">
              <a:lnSpc>
                <a:spcPts val="3639"/>
              </a:lnSpc>
            </a:pPr>
            <a:r>
              <a:rPr lang="en-US" sz="2799">
                <a:solidFill>
                  <a:srgbClr val="FFFFFF"/>
                </a:solidFill>
                <a:latin typeface="Public Sans"/>
                <a:ea typeface="Public Sans"/>
                <a:cs typeface="Public Sans"/>
                <a:sym typeface="Public Sans"/>
              </a:rPr>
              <a:t>Actualmente, en la era digital, las redes sociales juegan un papel muy importante en la comunicación entre las marcas y consumidores. Las compañias no buscan vender solamente sus productos y servicios, sino tambien comprender la percepción pública y responder a las necesidades y expectativas del cliente. Twitter, con su naturaleza rápida, sencilla y concisa, se ha convertido en una plataforma clave para captar opinones y sentimientos de los usuarios.</a:t>
            </a:r>
          </a:p>
        </p:txBody>
      </p:sp>
      <p:sp>
        <p:nvSpPr>
          <p:cNvPr name="TextBox 4" id="4"/>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4</a:t>
            </a:r>
          </a:p>
        </p:txBody>
      </p:sp>
      <p:grpSp>
        <p:nvGrpSpPr>
          <p:cNvPr name="Group 5" id="5"/>
          <p:cNvGrpSpPr/>
          <p:nvPr/>
        </p:nvGrpSpPr>
        <p:grpSpPr>
          <a:xfrm rot="0">
            <a:off x="6594268" y="214039"/>
            <a:ext cx="5099464" cy="4894462"/>
            <a:chOff x="0" y="0"/>
            <a:chExt cx="6799285" cy="6525949"/>
          </a:xfrm>
        </p:grpSpPr>
        <p:sp>
          <p:nvSpPr>
            <p:cNvPr name="TextBox 6" id="6"/>
            <p:cNvSpPr txBox="true"/>
            <p:nvPr/>
          </p:nvSpPr>
          <p:spPr>
            <a:xfrm rot="0">
              <a:off x="0" y="-19050"/>
              <a:ext cx="6799285" cy="1238250"/>
            </a:xfrm>
            <a:prstGeom prst="rect">
              <a:avLst/>
            </a:prstGeom>
          </p:spPr>
          <p:txBody>
            <a:bodyPr anchor="t" rtlCol="false" tIns="0" lIns="0" bIns="0" rIns="0">
              <a:spAutoFit/>
            </a:bodyPr>
            <a:lstStyle/>
            <a:p>
              <a:pPr algn="l">
                <a:lnSpc>
                  <a:spcPts val="7200"/>
                </a:lnSpc>
              </a:pPr>
              <a:r>
                <a:rPr lang="en-US" sz="6000">
                  <a:solidFill>
                    <a:srgbClr val="14110F"/>
                  </a:solidFill>
                  <a:latin typeface="Public Sans"/>
                  <a:ea typeface="Public Sans"/>
                  <a:cs typeface="Public Sans"/>
                  <a:sym typeface="Public Sans"/>
                </a:rPr>
                <a:t>Introducción</a:t>
              </a:r>
            </a:p>
          </p:txBody>
        </p:sp>
        <p:sp>
          <p:nvSpPr>
            <p:cNvPr name="TextBox 7" id="7"/>
            <p:cNvSpPr txBox="true"/>
            <p:nvPr/>
          </p:nvSpPr>
          <p:spPr>
            <a:xfrm rot="0">
              <a:off x="0" y="5854917"/>
              <a:ext cx="6799285" cy="671032"/>
            </a:xfrm>
            <a:prstGeom prst="rect">
              <a:avLst/>
            </a:prstGeom>
          </p:spPr>
          <p:txBody>
            <a:bodyPr anchor="t" rtlCol="false" tIns="0" lIns="0" bIns="0" rIns="0">
              <a:spAutoFit/>
            </a:bodyPr>
            <a:lstStyle/>
            <a:p>
              <a:pPr algn="l">
                <a:lnSpc>
                  <a:spcPts val="4049"/>
                </a:lnSpc>
              </a:pPr>
            </a:p>
          </p:txBody>
        </p:sp>
      </p:gr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298204" y="680799"/>
            <a:ext cx="7638979" cy="1381125"/>
          </a:xfrm>
          <a:prstGeom prst="rect">
            <a:avLst/>
          </a:prstGeom>
        </p:spPr>
        <p:txBody>
          <a:bodyPr anchor="t" rtlCol="false" tIns="0" lIns="0" bIns="0" rIns="0">
            <a:spAutoFit/>
          </a:bodyPr>
          <a:lstStyle/>
          <a:p>
            <a:pPr algn="l">
              <a:lnSpc>
                <a:spcPts val="10800"/>
              </a:lnSpc>
            </a:pPr>
            <a:r>
              <a:rPr lang="en-US" sz="9000">
                <a:solidFill>
                  <a:srgbClr val="14110F"/>
                </a:solidFill>
                <a:latin typeface="Public Sans"/>
                <a:ea typeface="Public Sans"/>
                <a:cs typeface="Public Sans"/>
                <a:sym typeface="Public Sans"/>
              </a:rPr>
              <a:t>Paso a </a:t>
            </a:r>
            <a:r>
              <a:rPr lang="en-US" sz="9000">
                <a:solidFill>
                  <a:srgbClr val="FA632A"/>
                </a:solidFill>
                <a:latin typeface="Public Sans"/>
                <a:ea typeface="Public Sans"/>
                <a:cs typeface="Public Sans"/>
                <a:sym typeface="Public Sans"/>
              </a:rPr>
              <a:t>Paso</a:t>
            </a:r>
          </a:p>
        </p:txBody>
      </p:sp>
      <p:sp>
        <p:nvSpPr>
          <p:cNvPr name="TextBox 3" id="3"/>
          <p:cNvSpPr txBox="true"/>
          <p:nvPr/>
        </p:nvSpPr>
        <p:spPr>
          <a:xfrm rot="0">
            <a:off x="17970663"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5</a:t>
            </a:r>
          </a:p>
        </p:txBody>
      </p:sp>
      <p:grpSp>
        <p:nvGrpSpPr>
          <p:cNvPr name="Group 4" id="4"/>
          <p:cNvGrpSpPr/>
          <p:nvPr/>
        </p:nvGrpSpPr>
        <p:grpSpPr>
          <a:xfrm rot="0">
            <a:off x="629713" y="2061924"/>
            <a:ext cx="9035150" cy="1939937"/>
            <a:chOff x="0" y="0"/>
            <a:chExt cx="12046867" cy="2586583"/>
          </a:xfrm>
        </p:grpSpPr>
        <p:grpSp>
          <p:nvGrpSpPr>
            <p:cNvPr name="Group 5" id="5"/>
            <p:cNvGrpSpPr/>
            <p:nvPr/>
          </p:nvGrpSpPr>
          <p:grpSpPr>
            <a:xfrm rot="0">
              <a:off x="0" y="0"/>
              <a:ext cx="12046867" cy="2586583"/>
              <a:chOff x="0" y="0"/>
              <a:chExt cx="55684106" cy="11955933"/>
            </a:xfrm>
          </p:grpSpPr>
          <p:sp>
            <p:nvSpPr>
              <p:cNvPr name="Freeform 6" id="6"/>
              <p:cNvSpPr/>
              <p:nvPr/>
            </p:nvSpPr>
            <p:spPr>
              <a:xfrm flipH="false" flipV="false" rot="0">
                <a:off x="0" y="0"/>
                <a:ext cx="55684105" cy="11955933"/>
              </a:xfrm>
              <a:custGeom>
                <a:avLst/>
                <a:gdLst/>
                <a:ahLst/>
                <a:cxnLst/>
                <a:rect r="r" b="b" t="t" l="l"/>
                <a:pathLst>
                  <a:path h="11955933" w="55684105">
                    <a:moveTo>
                      <a:pt x="0" y="0"/>
                    </a:moveTo>
                    <a:lnTo>
                      <a:pt x="0" y="11955933"/>
                    </a:lnTo>
                    <a:lnTo>
                      <a:pt x="55684105" y="11955933"/>
                    </a:lnTo>
                    <a:lnTo>
                      <a:pt x="55684105" y="0"/>
                    </a:lnTo>
                    <a:lnTo>
                      <a:pt x="0" y="0"/>
                    </a:lnTo>
                    <a:close/>
                    <a:moveTo>
                      <a:pt x="55623147" y="11894972"/>
                    </a:moveTo>
                    <a:lnTo>
                      <a:pt x="59690" y="11894972"/>
                    </a:lnTo>
                    <a:lnTo>
                      <a:pt x="59690" y="59690"/>
                    </a:lnTo>
                    <a:lnTo>
                      <a:pt x="55623147" y="59690"/>
                    </a:lnTo>
                    <a:lnTo>
                      <a:pt x="55623147" y="11894972"/>
                    </a:lnTo>
                    <a:close/>
                  </a:path>
                </a:pathLst>
              </a:custGeom>
              <a:solidFill>
                <a:srgbClr val="191919"/>
              </a:solidFill>
            </p:spPr>
          </p:sp>
        </p:grpSp>
        <p:sp>
          <p:nvSpPr>
            <p:cNvPr name="TextBox 7" id="7"/>
            <p:cNvSpPr txBox="true"/>
            <p:nvPr/>
          </p:nvSpPr>
          <p:spPr>
            <a:xfrm rot="0">
              <a:off x="502224" y="470093"/>
              <a:ext cx="5390400" cy="609262"/>
            </a:xfrm>
            <a:prstGeom prst="rect">
              <a:avLst/>
            </a:prstGeom>
          </p:spPr>
          <p:txBody>
            <a:bodyPr anchor="t" rtlCol="false" tIns="0" lIns="0" bIns="0" rIns="0">
              <a:spAutoFit/>
            </a:bodyPr>
            <a:lstStyle/>
            <a:p>
              <a:pPr algn="l">
                <a:lnSpc>
                  <a:spcPts val="3654"/>
                </a:lnSpc>
              </a:pPr>
              <a:r>
                <a:rPr lang="en-US" sz="2810">
                  <a:solidFill>
                    <a:srgbClr val="14110F"/>
                  </a:solidFill>
                  <a:latin typeface="Public Sans"/>
                  <a:ea typeface="Public Sans"/>
                  <a:cs typeface="Public Sans"/>
                  <a:sym typeface="Public Sans"/>
                </a:rPr>
                <a:t>Estudio del problema</a:t>
              </a:r>
            </a:p>
          </p:txBody>
        </p:sp>
        <p:sp>
          <p:nvSpPr>
            <p:cNvPr name="TextBox 8" id="8"/>
            <p:cNvSpPr txBox="true"/>
            <p:nvPr/>
          </p:nvSpPr>
          <p:spPr>
            <a:xfrm rot="0">
              <a:off x="5513372" y="479618"/>
              <a:ext cx="5839011" cy="1772200"/>
            </a:xfrm>
            <a:prstGeom prst="rect">
              <a:avLst/>
            </a:prstGeom>
          </p:spPr>
          <p:txBody>
            <a:bodyPr anchor="t" rtlCol="false" tIns="0" lIns="0" bIns="0" rIns="0">
              <a:spAutoFit/>
            </a:bodyPr>
            <a:lstStyle/>
            <a:p>
              <a:pPr algn="just">
                <a:lnSpc>
                  <a:spcPts val="2639"/>
                </a:lnSpc>
              </a:pPr>
              <a:r>
                <a:rPr lang="en-US" sz="2030">
                  <a:solidFill>
                    <a:srgbClr val="14110F"/>
                  </a:solidFill>
                  <a:latin typeface="Public Sans"/>
                  <a:ea typeface="Public Sans"/>
                  <a:cs typeface="Public Sans"/>
                  <a:sym typeface="Public Sans"/>
                </a:rPr>
                <a:t>Se estudia cual es el problema a tratar y la finalidad del proyecto, al igual que se establecen los objetivos.</a:t>
              </a:r>
            </a:p>
          </p:txBody>
        </p:sp>
      </p:grpSp>
      <p:grpSp>
        <p:nvGrpSpPr>
          <p:cNvPr name="Group 9" id="9"/>
          <p:cNvGrpSpPr/>
          <p:nvPr/>
        </p:nvGrpSpPr>
        <p:grpSpPr>
          <a:xfrm rot="0">
            <a:off x="9431870" y="1028700"/>
            <a:ext cx="8538793" cy="2615603"/>
            <a:chOff x="0" y="0"/>
            <a:chExt cx="11385058" cy="3487471"/>
          </a:xfrm>
        </p:grpSpPr>
        <p:sp>
          <p:nvSpPr>
            <p:cNvPr name="AutoShape 10" id="10"/>
            <p:cNvSpPr/>
            <p:nvPr/>
          </p:nvSpPr>
          <p:spPr>
            <a:xfrm rot="0">
              <a:off x="0" y="0"/>
              <a:ext cx="11385058" cy="3487471"/>
            </a:xfrm>
            <a:prstGeom prst="rect">
              <a:avLst/>
            </a:prstGeom>
            <a:solidFill>
              <a:srgbClr val="FA632A"/>
            </a:solidFill>
          </p:spPr>
        </p:sp>
        <p:sp>
          <p:nvSpPr>
            <p:cNvPr name="TextBox 11" id="11"/>
            <p:cNvSpPr txBox="true"/>
            <p:nvPr/>
          </p:nvSpPr>
          <p:spPr>
            <a:xfrm rot="0">
              <a:off x="474633" y="84878"/>
              <a:ext cx="5094272" cy="678129"/>
            </a:xfrm>
            <a:prstGeom prst="rect">
              <a:avLst/>
            </a:prstGeom>
          </p:spPr>
          <p:txBody>
            <a:bodyPr anchor="t" rtlCol="false" tIns="0" lIns="0" bIns="0" rIns="0">
              <a:spAutoFit/>
            </a:bodyPr>
            <a:lstStyle/>
            <a:p>
              <a:pPr algn="l">
                <a:lnSpc>
                  <a:spcPts val="4033"/>
                </a:lnSpc>
              </a:pPr>
              <a:r>
                <a:rPr lang="en-US" sz="3102">
                  <a:solidFill>
                    <a:srgbClr val="FFFFFF"/>
                  </a:solidFill>
                  <a:latin typeface="Public Sans"/>
                  <a:ea typeface="Public Sans"/>
                  <a:cs typeface="Public Sans"/>
                  <a:sym typeface="Public Sans"/>
                </a:rPr>
                <a:t>Estudio del dataset</a:t>
              </a:r>
            </a:p>
          </p:txBody>
        </p:sp>
        <p:sp>
          <p:nvSpPr>
            <p:cNvPr name="TextBox 12" id="12"/>
            <p:cNvSpPr txBox="true"/>
            <p:nvPr/>
          </p:nvSpPr>
          <p:spPr>
            <a:xfrm rot="0">
              <a:off x="5985825" y="427169"/>
              <a:ext cx="4881710" cy="2595033"/>
            </a:xfrm>
            <a:prstGeom prst="rect">
              <a:avLst/>
            </a:prstGeom>
          </p:spPr>
          <p:txBody>
            <a:bodyPr anchor="t" rtlCol="false" tIns="0" lIns="0" bIns="0" rIns="0">
              <a:spAutoFit/>
            </a:bodyPr>
            <a:lstStyle/>
            <a:p>
              <a:pPr algn="just">
                <a:lnSpc>
                  <a:spcPts val="2600"/>
                </a:lnSpc>
              </a:pPr>
              <a:r>
                <a:rPr lang="en-US" sz="2000">
                  <a:solidFill>
                    <a:srgbClr val="FFFFFF"/>
                  </a:solidFill>
                  <a:latin typeface="Public Sans"/>
                  <a:ea typeface="Public Sans"/>
                  <a:cs typeface="Public Sans"/>
                  <a:sym typeface="Public Sans"/>
                </a:rPr>
                <a:t>Estudiamos e investigamos el dataset, con la finalidad de observar la estructura que tienen los datos y la información con la cúal contamos.</a:t>
              </a:r>
            </a:p>
          </p:txBody>
        </p:sp>
      </p:grpSp>
      <p:grpSp>
        <p:nvGrpSpPr>
          <p:cNvPr name="Group 13" id="13"/>
          <p:cNvGrpSpPr/>
          <p:nvPr/>
        </p:nvGrpSpPr>
        <p:grpSpPr>
          <a:xfrm rot="0">
            <a:off x="629713" y="4376511"/>
            <a:ext cx="9035150" cy="2696837"/>
            <a:chOff x="0" y="0"/>
            <a:chExt cx="12046867" cy="3595783"/>
          </a:xfrm>
        </p:grpSpPr>
        <p:grpSp>
          <p:nvGrpSpPr>
            <p:cNvPr name="Group 14" id="14"/>
            <p:cNvGrpSpPr/>
            <p:nvPr/>
          </p:nvGrpSpPr>
          <p:grpSpPr>
            <a:xfrm rot="0">
              <a:off x="0" y="0"/>
              <a:ext cx="12046867" cy="3595783"/>
              <a:chOff x="0" y="0"/>
              <a:chExt cx="51389708" cy="15338945"/>
            </a:xfrm>
          </p:grpSpPr>
          <p:sp>
            <p:nvSpPr>
              <p:cNvPr name="Freeform 15" id="15"/>
              <p:cNvSpPr/>
              <p:nvPr/>
            </p:nvSpPr>
            <p:spPr>
              <a:xfrm flipH="false" flipV="false" rot="0">
                <a:off x="0" y="0"/>
                <a:ext cx="51389710" cy="15338944"/>
              </a:xfrm>
              <a:custGeom>
                <a:avLst/>
                <a:gdLst/>
                <a:ahLst/>
                <a:cxnLst/>
                <a:rect r="r" b="b" t="t" l="l"/>
                <a:pathLst>
                  <a:path h="15338944" w="51389710">
                    <a:moveTo>
                      <a:pt x="0" y="0"/>
                    </a:moveTo>
                    <a:lnTo>
                      <a:pt x="0" y="15338944"/>
                    </a:lnTo>
                    <a:lnTo>
                      <a:pt x="51389710" y="15338944"/>
                    </a:lnTo>
                    <a:lnTo>
                      <a:pt x="51389710" y="0"/>
                    </a:lnTo>
                    <a:lnTo>
                      <a:pt x="0" y="0"/>
                    </a:lnTo>
                    <a:close/>
                    <a:moveTo>
                      <a:pt x="51328749" y="15277985"/>
                    </a:moveTo>
                    <a:lnTo>
                      <a:pt x="59690" y="15277985"/>
                    </a:lnTo>
                    <a:lnTo>
                      <a:pt x="59690" y="59690"/>
                    </a:lnTo>
                    <a:lnTo>
                      <a:pt x="51328749" y="59690"/>
                    </a:lnTo>
                    <a:lnTo>
                      <a:pt x="51328749" y="15277985"/>
                    </a:lnTo>
                    <a:close/>
                  </a:path>
                </a:pathLst>
              </a:custGeom>
              <a:solidFill>
                <a:srgbClr val="191919"/>
              </a:solidFill>
            </p:spPr>
          </p:sp>
        </p:grpSp>
        <p:sp>
          <p:nvSpPr>
            <p:cNvPr name="TextBox 16" id="16"/>
            <p:cNvSpPr txBox="true"/>
            <p:nvPr/>
          </p:nvSpPr>
          <p:spPr>
            <a:xfrm rot="0">
              <a:off x="502224" y="520819"/>
              <a:ext cx="5390400" cy="1336983"/>
            </a:xfrm>
            <a:prstGeom prst="rect">
              <a:avLst/>
            </a:prstGeom>
          </p:spPr>
          <p:txBody>
            <a:bodyPr anchor="t" rtlCol="false" tIns="0" lIns="0" bIns="0" rIns="0">
              <a:spAutoFit/>
            </a:bodyPr>
            <a:lstStyle/>
            <a:p>
              <a:pPr algn="l">
                <a:lnSpc>
                  <a:spcPts val="3959"/>
                </a:lnSpc>
              </a:pPr>
              <a:r>
                <a:rPr lang="en-US" sz="3045">
                  <a:solidFill>
                    <a:srgbClr val="14110F"/>
                  </a:solidFill>
                  <a:latin typeface="Public Sans"/>
                  <a:ea typeface="Public Sans"/>
                  <a:cs typeface="Public Sans"/>
                  <a:sym typeface="Public Sans"/>
                </a:rPr>
                <a:t>Tratamiento de los datos.</a:t>
              </a:r>
            </a:p>
          </p:txBody>
        </p:sp>
        <p:sp>
          <p:nvSpPr>
            <p:cNvPr name="TextBox 17" id="17"/>
            <p:cNvSpPr txBox="true"/>
            <p:nvPr/>
          </p:nvSpPr>
          <p:spPr>
            <a:xfrm rot="0">
              <a:off x="5513372" y="218409"/>
              <a:ext cx="5954849" cy="2661192"/>
            </a:xfrm>
            <a:prstGeom prst="rect">
              <a:avLst/>
            </a:prstGeom>
          </p:spPr>
          <p:txBody>
            <a:bodyPr anchor="t" rtlCol="false" tIns="0" lIns="0" bIns="0" rIns="0">
              <a:spAutoFit/>
            </a:bodyPr>
            <a:lstStyle/>
            <a:p>
              <a:pPr algn="just">
                <a:lnSpc>
                  <a:spcPts val="2639"/>
                </a:lnSpc>
              </a:pPr>
              <a:r>
                <a:rPr lang="en-US" sz="2030">
                  <a:solidFill>
                    <a:srgbClr val="14110F"/>
                  </a:solidFill>
                  <a:latin typeface="Public Sans"/>
                  <a:ea typeface="Public Sans"/>
                  <a:cs typeface="Public Sans"/>
                  <a:sym typeface="Public Sans"/>
                </a:rPr>
                <a:t>Estudiamos los tweets que componen el dataset, y hacemos los tratamientos necesarios para tener tweets con sentidos y limpios de cualquier información que no sea relevante.</a:t>
              </a:r>
            </a:p>
          </p:txBody>
        </p:sp>
      </p:grpSp>
      <p:grpSp>
        <p:nvGrpSpPr>
          <p:cNvPr name="Group 18" id="18"/>
          <p:cNvGrpSpPr/>
          <p:nvPr/>
        </p:nvGrpSpPr>
        <p:grpSpPr>
          <a:xfrm rot="0">
            <a:off x="9431870" y="3750788"/>
            <a:ext cx="8538793" cy="2785425"/>
            <a:chOff x="0" y="0"/>
            <a:chExt cx="11385058" cy="3713899"/>
          </a:xfrm>
        </p:grpSpPr>
        <p:sp>
          <p:nvSpPr>
            <p:cNvPr name="AutoShape 19" id="19"/>
            <p:cNvSpPr/>
            <p:nvPr/>
          </p:nvSpPr>
          <p:spPr>
            <a:xfrm rot="0">
              <a:off x="0" y="0"/>
              <a:ext cx="11385058" cy="3713899"/>
            </a:xfrm>
            <a:prstGeom prst="rect">
              <a:avLst/>
            </a:prstGeom>
            <a:solidFill>
              <a:srgbClr val="FA632A"/>
            </a:solidFill>
          </p:spPr>
        </p:sp>
        <p:sp>
          <p:nvSpPr>
            <p:cNvPr name="TextBox 20" id="20"/>
            <p:cNvSpPr txBox="true"/>
            <p:nvPr/>
          </p:nvSpPr>
          <p:spPr>
            <a:xfrm rot="0">
              <a:off x="474633" y="32286"/>
              <a:ext cx="5094272" cy="1379696"/>
            </a:xfrm>
            <a:prstGeom prst="rect">
              <a:avLst/>
            </a:prstGeom>
          </p:spPr>
          <p:txBody>
            <a:bodyPr anchor="t" rtlCol="false" tIns="0" lIns="0" bIns="0" rIns="0">
              <a:spAutoFit/>
            </a:bodyPr>
            <a:lstStyle/>
            <a:p>
              <a:pPr algn="l">
                <a:lnSpc>
                  <a:spcPts val="4179"/>
                </a:lnSpc>
              </a:pPr>
              <a:r>
                <a:rPr lang="en-US" sz="3214">
                  <a:solidFill>
                    <a:srgbClr val="FFFFFF"/>
                  </a:solidFill>
                  <a:latin typeface="Public Sans"/>
                  <a:ea typeface="Public Sans"/>
                  <a:cs typeface="Public Sans"/>
                  <a:sym typeface="Public Sans"/>
                </a:rPr>
                <a:t>Creación de nuevas variables</a:t>
              </a:r>
            </a:p>
          </p:txBody>
        </p:sp>
        <p:sp>
          <p:nvSpPr>
            <p:cNvPr name="TextBox 21" id="21"/>
            <p:cNvSpPr txBox="true"/>
            <p:nvPr/>
          </p:nvSpPr>
          <p:spPr>
            <a:xfrm rot="0">
              <a:off x="5985825" y="218579"/>
              <a:ext cx="4881710" cy="3248167"/>
            </a:xfrm>
            <a:prstGeom prst="rect">
              <a:avLst/>
            </a:prstGeom>
          </p:spPr>
          <p:txBody>
            <a:bodyPr anchor="t" rtlCol="false" tIns="0" lIns="0" bIns="0" rIns="0">
              <a:spAutoFit/>
            </a:bodyPr>
            <a:lstStyle/>
            <a:p>
              <a:pPr algn="just">
                <a:lnSpc>
                  <a:spcPts val="2426"/>
                </a:lnSpc>
              </a:pPr>
              <a:r>
                <a:rPr lang="en-US" sz="1866">
                  <a:solidFill>
                    <a:srgbClr val="FFFFFF"/>
                  </a:solidFill>
                  <a:latin typeface="Public Sans"/>
                  <a:ea typeface="Public Sans"/>
                  <a:cs typeface="Public Sans"/>
                  <a:sym typeface="Public Sans"/>
                </a:rPr>
                <a:t>Partiendo de los tweets tanto sucios como los limpios se procede con la creación de nuevos features (carácteristicas) de tipo numéricos que permitan al modelo encontrar patrones y predecir la clase de sentimiento que cualquier dato nuevo entre.</a:t>
              </a:r>
            </a:p>
          </p:txBody>
        </p:sp>
      </p:grpSp>
      <p:grpSp>
        <p:nvGrpSpPr>
          <p:cNvPr name="Group 22" id="22"/>
          <p:cNvGrpSpPr/>
          <p:nvPr/>
        </p:nvGrpSpPr>
        <p:grpSpPr>
          <a:xfrm rot="0">
            <a:off x="629713" y="7444823"/>
            <a:ext cx="9035150" cy="2262784"/>
            <a:chOff x="0" y="0"/>
            <a:chExt cx="12046867" cy="3017046"/>
          </a:xfrm>
        </p:grpSpPr>
        <p:grpSp>
          <p:nvGrpSpPr>
            <p:cNvPr name="Group 23" id="23"/>
            <p:cNvGrpSpPr/>
            <p:nvPr/>
          </p:nvGrpSpPr>
          <p:grpSpPr>
            <a:xfrm rot="0">
              <a:off x="0" y="0"/>
              <a:ext cx="12046867" cy="3017046"/>
              <a:chOff x="0" y="0"/>
              <a:chExt cx="51389708" cy="12870160"/>
            </a:xfrm>
          </p:grpSpPr>
          <p:sp>
            <p:nvSpPr>
              <p:cNvPr name="Freeform 24" id="24"/>
              <p:cNvSpPr/>
              <p:nvPr/>
            </p:nvSpPr>
            <p:spPr>
              <a:xfrm flipH="false" flipV="false" rot="0">
                <a:off x="0" y="0"/>
                <a:ext cx="51389710" cy="12870160"/>
              </a:xfrm>
              <a:custGeom>
                <a:avLst/>
                <a:gdLst/>
                <a:ahLst/>
                <a:cxnLst/>
                <a:rect r="r" b="b" t="t" l="l"/>
                <a:pathLst>
                  <a:path h="12870160" w="51389710">
                    <a:moveTo>
                      <a:pt x="0" y="0"/>
                    </a:moveTo>
                    <a:lnTo>
                      <a:pt x="0" y="12870160"/>
                    </a:lnTo>
                    <a:lnTo>
                      <a:pt x="51389710" y="12870160"/>
                    </a:lnTo>
                    <a:lnTo>
                      <a:pt x="51389710" y="0"/>
                    </a:lnTo>
                    <a:lnTo>
                      <a:pt x="0" y="0"/>
                    </a:lnTo>
                    <a:close/>
                    <a:moveTo>
                      <a:pt x="51328749" y="12809200"/>
                    </a:moveTo>
                    <a:lnTo>
                      <a:pt x="59690" y="12809200"/>
                    </a:lnTo>
                    <a:lnTo>
                      <a:pt x="59690" y="59690"/>
                    </a:lnTo>
                    <a:lnTo>
                      <a:pt x="51328749" y="59690"/>
                    </a:lnTo>
                    <a:lnTo>
                      <a:pt x="51328749" y="12809200"/>
                    </a:lnTo>
                    <a:close/>
                  </a:path>
                </a:pathLst>
              </a:custGeom>
              <a:solidFill>
                <a:srgbClr val="191919"/>
              </a:solidFill>
            </p:spPr>
          </p:sp>
        </p:grpSp>
        <p:sp>
          <p:nvSpPr>
            <p:cNvPr name="TextBox 25" id="25"/>
            <p:cNvSpPr txBox="true"/>
            <p:nvPr/>
          </p:nvSpPr>
          <p:spPr>
            <a:xfrm rot="0">
              <a:off x="192035" y="162944"/>
              <a:ext cx="4976068" cy="1336983"/>
            </a:xfrm>
            <a:prstGeom prst="rect">
              <a:avLst/>
            </a:prstGeom>
          </p:spPr>
          <p:txBody>
            <a:bodyPr anchor="t" rtlCol="false" tIns="0" lIns="0" bIns="0" rIns="0">
              <a:spAutoFit/>
            </a:bodyPr>
            <a:lstStyle/>
            <a:p>
              <a:pPr algn="l">
                <a:lnSpc>
                  <a:spcPts val="3959"/>
                </a:lnSpc>
              </a:pPr>
              <a:r>
                <a:rPr lang="en-US" sz="3045">
                  <a:solidFill>
                    <a:srgbClr val="14110F"/>
                  </a:solidFill>
                  <a:latin typeface="Public Sans"/>
                  <a:ea typeface="Public Sans"/>
                  <a:cs typeface="Public Sans"/>
                  <a:sym typeface="Public Sans"/>
                </a:rPr>
                <a:t>EDA Y FEATURE ENGINERING</a:t>
              </a:r>
            </a:p>
          </p:txBody>
        </p:sp>
        <p:sp>
          <p:nvSpPr>
            <p:cNvPr name="TextBox 26" id="26"/>
            <p:cNvSpPr txBox="true"/>
            <p:nvPr/>
          </p:nvSpPr>
          <p:spPr>
            <a:xfrm rot="0">
              <a:off x="5513372" y="-28575"/>
              <a:ext cx="5954849" cy="2661192"/>
            </a:xfrm>
            <a:prstGeom prst="rect">
              <a:avLst/>
            </a:prstGeom>
          </p:spPr>
          <p:txBody>
            <a:bodyPr anchor="t" rtlCol="false" tIns="0" lIns="0" bIns="0" rIns="0">
              <a:spAutoFit/>
            </a:bodyPr>
            <a:lstStyle/>
            <a:p>
              <a:pPr algn="just">
                <a:lnSpc>
                  <a:spcPts val="2639"/>
                </a:lnSpc>
              </a:pPr>
              <a:r>
                <a:rPr lang="en-US" sz="2030">
                  <a:solidFill>
                    <a:srgbClr val="14110F"/>
                  </a:solidFill>
                  <a:latin typeface="Public Sans"/>
                  <a:ea typeface="Public Sans"/>
                  <a:cs typeface="Public Sans"/>
                  <a:sym typeface="Public Sans"/>
                </a:rPr>
                <a:t>Realizamos un eda a nuestros nuevos datos y buscamos patrones  que puedan ser nos de utilidad, análizamos las correlaciones y observamos si podemos añadir nuevas caracerísticas</a:t>
              </a:r>
            </a:p>
          </p:txBody>
        </p:sp>
      </p:grpSp>
      <p:grpSp>
        <p:nvGrpSpPr>
          <p:cNvPr name="Group 27" id="27"/>
          <p:cNvGrpSpPr/>
          <p:nvPr/>
        </p:nvGrpSpPr>
        <p:grpSpPr>
          <a:xfrm rot="0">
            <a:off x="9458046" y="6604397"/>
            <a:ext cx="8538793" cy="2814889"/>
            <a:chOff x="0" y="0"/>
            <a:chExt cx="11385058" cy="3753185"/>
          </a:xfrm>
        </p:grpSpPr>
        <p:sp>
          <p:nvSpPr>
            <p:cNvPr name="AutoShape 28" id="28"/>
            <p:cNvSpPr/>
            <p:nvPr/>
          </p:nvSpPr>
          <p:spPr>
            <a:xfrm rot="0">
              <a:off x="0" y="0"/>
              <a:ext cx="11385058" cy="3753185"/>
            </a:xfrm>
            <a:prstGeom prst="rect">
              <a:avLst/>
            </a:prstGeom>
            <a:solidFill>
              <a:srgbClr val="FA632A"/>
            </a:solidFill>
          </p:spPr>
        </p:sp>
        <p:sp>
          <p:nvSpPr>
            <p:cNvPr name="TextBox 29" id="29"/>
            <p:cNvSpPr txBox="true"/>
            <p:nvPr/>
          </p:nvSpPr>
          <p:spPr>
            <a:xfrm rot="0">
              <a:off x="474633" y="32286"/>
              <a:ext cx="5094272" cy="3473745"/>
            </a:xfrm>
            <a:prstGeom prst="rect">
              <a:avLst/>
            </a:prstGeom>
          </p:spPr>
          <p:txBody>
            <a:bodyPr anchor="t" rtlCol="false" tIns="0" lIns="0" bIns="0" rIns="0">
              <a:spAutoFit/>
            </a:bodyPr>
            <a:lstStyle/>
            <a:p>
              <a:pPr algn="l">
                <a:lnSpc>
                  <a:spcPts val="4179"/>
                </a:lnSpc>
              </a:pPr>
              <a:r>
                <a:rPr lang="en-US" sz="3214">
                  <a:solidFill>
                    <a:srgbClr val="FFFFFF"/>
                  </a:solidFill>
                  <a:latin typeface="Public Sans"/>
                  <a:ea typeface="Public Sans"/>
                  <a:cs typeface="Public Sans"/>
                  <a:sym typeface="Public Sans"/>
                </a:rPr>
                <a:t>Modelo de clasificación, análisis de métricas y probando el modelo</a:t>
              </a:r>
            </a:p>
          </p:txBody>
        </p:sp>
        <p:sp>
          <p:nvSpPr>
            <p:cNvPr name="TextBox 30" id="30"/>
            <p:cNvSpPr txBox="true"/>
            <p:nvPr/>
          </p:nvSpPr>
          <p:spPr>
            <a:xfrm rot="0">
              <a:off x="5985825" y="218579"/>
              <a:ext cx="4881710" cy="2435367"/>
            </a:xfrm>
            <a:prstGeom prst="rect">
              <a:avLst/>
            </a:prstGeom>
          </p:spPr>
          <p:txBody>
            <a:bodyPr anchor="t" rtlCol="false" tIns="0" lIns="0" bIns="0" rIns="0">
              <a:spAutoFit/>
            </a:bodyPr>
            <a:lstStyle/>
            <a:p>
              <a:pPr algn="just">
                <a:lnSpc>
                  <a:spcPts val="2426"/>
                </a:lnSpc>
              </a:pPr>
              <a:r>
                <a:rPr lang="en-US" sz="1866">
                  <a:solidFill>
                    <a:srgbClr val="FFFFFF"/>
                  </a:solidFill>
                  <a:latin typeface="Public Sans"/>
                  <a:ea typeface="Public Sans"/>
                  <a:cs typeface="Public Sans"/>
                  <a:sym typeface="Public Sans"/>
                </a:rPr>
                <a:t>Seleccionamos el modelo de ML con el cual buscara predecir las clases, se análizaran las métricas de estudio y se tomaran las decisiones pertinentes de acuerdo a estas, por ultimo</a:t>
              </a:r>
            </a:p>
          </p:txBody>
        </p:sp>
      </p:gr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2838450"/>
            <a:ext cx="4548019" cy="933450"/>
          </a:xfrm>
          <a:prstGeom prst="rect">
            <a:avLst/>
          </a:prstGeom>
        </p:spPr>
        <p:txBody>
          <a:bodyPr anchor="t" rtlCol="false" tIns="0" lIns="0" bIns="0" rIns="0">
            <a:spAutoFit/>
          </a:bodyPr>
          <a:lstStyle/>
          <a:p>
            <a:pPr algn="l">
              <a:lnSpc>
                <a:spcPts val="7200"/>
              </a:lnSpc>
            </a:pPr>
            <a:r>
              <a:rPr lang="en-US" sz="6000">
                <a:solidFill>
                  <a:srgbClr val="14110F"/>
                </a:solidFill>
                <a:latin typeface="Public Sans"/>
                <a:ea typeface="Public Sans"/>
                <a:cs typeface="Public Sans"/>
                <a:sym typeface="Public Sans"/>
              </a:rPr>
              <a:t>Problema</a:t>
            </a:r>
          </a:p>
        </p:txBody>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6</a:t>
            </a:r>
          </a:p>
        </p:txBody>
      </p:sp>
      <p:sp>
        <p:nvSpPr>
          <p:cNvPr name="TextBox 4" id="4"/>
          <p:cNvSpPr txBox="true"/>
          <p:nvPr/>
        </p:nvSpPr>
        <p:spPr>
          <a:xfrm rot="0">
            <a:off x="2410930" y="4376341"/>
            <a:ext cx="13466140" cy="2486025"/>
          </a:xfrm>
          <a:prstGeom prst="rect">
            <a:avLst/>
          </a:prstGeom>
        </p:spPr>
        <p:txBody>
          <a:bodyPr anchor="t" rtlCol="false" tIns="0" lIns="0" bIns="0" rIns="0">
            <a:spAutoFit/>
          </a:bodyPr>
          <a:lstStyle/>
          <a:p>
            <a:pPr algn="just">
              <a:lnSpc>
                <a:spcPts val="3900"/>
              </a:lnSpc>
              <a:spcBef>
                <a:spcPct val="0"/>
              </a:spcBef>
            </a:pPr>
            <a:r>
              <a:rPr lang="en-US" sz="3000">
                <a:solidFill>
                  <a:srgbClr val="000000"/>
                </a:solidFill>
                <a:latin typeface="Public Sans"/>
                <a:ea typeface="Public Sans"/>
                <a:cs typeface="Public Sans"/>
                <a:sym typeface="Public Sans"/>
              </a:rPr>
              <a:t>El objetivo de este proyecto es analizar los sentimientos de los tweets, identificando si los mensajes son positivos o negativos. Utilizando un conjunto de datos de 1,600,000 tweets preprocesados, se pretende generar diversas características que se utilizarán para entrenar un modelo de clasificación.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AutoShape 2" id="2"/>
          <p:cNvSpPr/>
          <p:nvPr/>
        </p:nvSpPr>
        <p:spPr>
          <a:xfrm>
            <a:off x="1591587" y="7057753"/>
            <a:ext cx="6350614" cy="0"/>
          </a:xfrm>
          <a:prstGeom prst="line">
            <a:avLst/>
          </a:prstGeom>
          <a:ln cap="flat" w="104775">
            <a:solidFill>
              <a:srgbClr val="7B7677"/>
            </a:solidFill>
            <a:prstDash val="solid"/>
            <a:headEnd type="none" len="sm" w="sm"/>
            <a:tailEnd type="none" len="sm" w="sm"/>
          </a:ln>
        </p:spPr>
      </p:sp>
      <p:sp>
        <p:nvSpPr>
          <p:cNvPr name="Freeform 3" id="3"/>
          <p:cNvSpPr/>
          <p:nvPr/>
        </p:nvSpPr>
        <p:spPr>
          <a:xfrm flipH="false" flipV="false" rot="0">
            <a:off x="8220058" y="282679"/>
            <a:ext cx="9229742" cy="3469055"/>
          </a:xfrm>
          <a:custGeom>
            <a:avLst/>
            <a:gdLst/>
            <a:ahLst/>
            <a:cxnLst/>
            <a:rect r="r" b="b" t="t" l="l"/>
            <a:pathLst>
              <a:path h="3469055" w="9229742">
                <a:moveTo>
                  <a:pt x="0" y="0"/>
                </a:moveTo>
                <a:lnTo>
                  <a:pt x="9229742" y="0"/>
                </a:lnTo>
                <a:lnTo>
                  <a:pt x="9229742" y="3469055"/>
                </a:lnTo>
                <a:lnTo>
                  <a:pt x="0" y="3469055"/>
                </a:lnTo>
                <a:lnTo>
                  <a:pt x="0" y="0"/>
                </a:lnTo>
                <a:close/>
              </a:path>
            </a:pathLst>
          </a:custGeom>
          <a:blipFill>
            <a:blip r:embed="rId2"/>
            <a:stretch>
              <a:fillRect l="0" t="-1382" r="0" b="-1382"/>
            </a:stretch>
          </a:blipFill>
        </p:spPr>
      </p:sp>
      <p:sp>
        <p:nvSpPr>
          <p:cNvPr name="Freeform 4" id="4"/>
          <p:cNvSpPr/>
          <p:nvPr/>
        </p:nvSpPr>
        <p:spPr>
          <a:xfrm flipH="false" flipV="false" rot="0">
            <a:off x="8220058" y="4865130"/>
            <a:ext cx="3156359" cy="5143695"/>
          </a:xfrm>
          <a:custGeom>
            <a:avLst/>
            <a:gdLst/>
            <a:ahLst/>
            <a:cxnLst/>
            <a:rect r="r" b="b" t="t" l="l"/>
            <a:pathLst>
              <a:path h="5143695" w="3156359">
                <a:moveTo>
                  <a:pt x="0" y="0"/>
                </a:moveTo>
                <a:lnTo>
                  <a:pt x="3156359" y="0"/>
                </a:lnTo>
                <a:lnTo>
                  <a:pt x="3156359" y="5143695"/>
                </a:lnTo>
                <a:lnTo>
                  <a:pt x="0" y="5143695"/>
                </a:lnTo>
                <a:lnTo>
                  <a:pt x="0" y="0"/>
                </a:lnTo>
                <a:close/>
              </a:path>
            </a:pathLst>
          </a:custGeom>
          <a:blipFill>
            <a:blip r:embed="rId3"/>
            <a:stretch>
              <a:fillRect l="0" t="0" r="0" b="0"/>
            </a:stretch>
          </a:blipFill>
        </p:spPr>
      </p:sp>
      <p:sp>
        <p:nvSpPr>
          <p:cNvPr name="TextBox 5" id="5"/>
          <p:cNvSpPr txBox="true"/>
          <p:nvPr/>
        </p:nvSpPr>
        <p:spPr>
          <a:xfrm rot="0">
            <a:off x="1846755" y="2518486"/>
            <a:ext cx="6095446" cy="4124325"/>
          </a:xfrm>
          <a:prstGeom prst="rect">
            <a:avLst/>
          </a:prstGeom>
        </p:spPr>
        <p:txBody>
          <a:bodyPr anchor="t" rtlCol="false" tIns="0" lIns="0" bIns="0" rIns="0">
            <a:spAutoFit/>
          </a:bodyPr>
          <a:lstStyle/>
          <a:p>
            <a:pPr algn="l">
              <a:lnSpc>
                <a:spcPts val="10800"/>
              </a:lnSpc>
            </a:pPr>
            <a:r>
              <a:rPr lang="en-US" sz="9000">
                <a:solidFill>
                  <a:srgbClr val="FFFFFF"/>
                </a:solidFill>
                <a:latin typeface="Public Sans"/>
                <a:ea typeface="Public Sans"/>
                <a:cs typeface="Public Sans"/>
                <a:sym typeface="Public Sans"/>
              </a:rPr>
              <a:t>Explorando el conjunto de datos</a:t>
            </a:r>
          </a:p>
        </p:txBody>
      </p:sp>
      <p:sp>
        <p:nvSpPr>
          <p:cNvPr name="TextBox 6" id="6"/>
          <p:cNvSpPr txBox="true"/>
          <p:nvPr/>
        </p:nvSpPr>
        <p:spPr>
          <a:xfrm rot="0">
            <a:off x="8220058" y="3784557"/>
            <a:ext cx="9229742" cy="1000125"/>
          </a:xfrm>
          <a:prstGeom prst="rect">
            <a:avLst/>
          </a:prstGeom>
        </p:spPr>
        <p:txBody>
          <a:bodyPr anchor="t" rtlCol="false" tIns="0" lIns="0" bIns="0" rIns="0">
            <a:spAutoFit/>
          </a:bodyPr>
          <a:lstStyle/>
          <a:p>
            <a:pPr algn="l">
              <a:lnSpc>
                <a:spcPts val="3900"/>
              </a:lnSpc>
            </a:pPr>
            <a:r>
              <a:rPr lang="en-US" sz="3000">
                <a:solidFill>
                  <a:srgbClr val="FFFFFF"/>
                </a:solidFill>
                <a:latin typeface="Public Sans"/>
                <a:ea typeface="Public Sans"/>
                <a:cs typeface="Public Sans"/>
                <a:sym typeface="Public Sans"/>
              </a:rPr>
              <a:t>Podemos observar que tenemos algunos tweets en distintos idiomas.</a:t>
            </a:r>
          </a:p>
        </p:txBody>
      </p:sp>
      <p:sp>
        <p:nvSpPr>
          <p:cNvPr name="TextBox 7" id="7"/>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7</a:t>
            </a:r>
          </a:p>
        </p:txBody>
      </p:sp>
      <p:sp>
        <p:nvSpPr>
          <p:cNvPr name="TextBox 8" id="8"/>
          <p:cNvSpPr txBox="true"/>
          <p:nvPr/>
        </p:nvSpPr>
        <p:spPr>
          <a:xfrm rot="0">
            <a:off x="11947917" y="5790928"/>
            <a:ext cx="5566338" cy="2486025"/>
          </a:xfrm>
          <a:prstGeom prst="rect">
            <a:avLst/>
          </a:prstGeom>
        </p:spPr>
        <p:txBody>
          <a:bodyPr anchor="t" rtlCol="false" tIns="0" lIns="0" bIns="0" rIns="0">
            <a:spAutoFit/>
          </a:bodyPr>
          <a:lstStyle/>
          <a:p>
            <a:pPr algn="just">
              <a:lnSpc>
                <a:spcPts val="3900"/>
              </a:lnSpc>
            </a:pPr>
            <a:r>
              <a:rPr lang="en-US" sz="3000">
                <a:solidFill>
                  <a:srgbClr val="FFFFFF"/>
                </a:solidFill>
                <a:latin typeface="Public Sans"/>
                <a:ea typeface="Public Sans"/>
                <a:cs typeface="Public Sans"/>
                <a:sym typeface="Public Sans"/>
              </a:rPr>
              <a:t>Aproximadamente el 94 casí 95% de los registros están el idioma ingles, por ende, solo nos quedaremos para trabajar con estos registros.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1289132" y="390622"/>
            <a:ext cx="12389587" cy="2684425"/>
          </a:xfrm>
          <a:custGeom>
            <a:avLst/>
            <a:gdLst/>
            <a:ahLst/>
            <a:cxnLst/>
            <a:rect r="r" b="b" t="t" l="l"/>
            <a:pathLst>
              <a:path h="2684425" w="12389587">
                <a:moveTo>
                  <a:pt x="0" y="0"/>
                </a:moveTo>
                <a:lnTo>
                  <a:pt x="12389587" y="0"/>
                </a:lnTo>
                <a:lnTo>
                  <a:pt x="12389587" y="2684425"/>
                </a:lnTo>
                <a:lnTo>
                  <a:pt x="0" y="2684425"/>
                </a:lnTo>
                <a:lnTo>
                  <a:pt x="0" y="0"/>
                </a:lnTo>
                <a:close/>
              </a:path>
            </a:pathLst>
          </a:custGeom>
          <a:blipFill>
            <a:blip r:embed="rId2"/>
            <a:stretch>
              <a:fillRect l="0" t="-192" r="0" b="-192"/>
            </a:stretch>
          </a:blipFill>
        </p:spPr>
      </p:sp>
      <p:sp>
        <p:nvSpPr>
          <p:cNvPr name="Freeform 3" id="3"/>
          <p:cNvSpPr/>
          <p:nvPr/>
        </p:nvSpPr>
        <p:spPr>
          <a:xfrm flipH="false" flipV="false" rot="0">
            <a:off x="1289132" y="3665558"/>
            <a:ext cx="8297578" cy="5082267"/>
          </a:xfrm>
          <a:custGeom>
            <a:avLst/>
            <a:gdLst/>
            <a:ahLst/>
            <a:cxnLst/>
            <a:rect r="r" b="b" t="t" l="l"/>
            <a:pathLst>
              <a:path h="5082267" w="8297578">
                <a:moveTo>
                  <a:pt x="0" y="0"/>
                </a:moveTo>
                <a:lnTo>
                  <a:pt x="8297578" y="0"/>
                </a:lnTo>
                <a:lnTo>
                  <a:pt x="8297578" y="5082267"/>
                </a:lnTo>
                <a:lnTo>
                  <a:pt x="0" y="5082267"/>
                </a:lnTo>
                <a:lnTo>
                  <a:pt x="0" y="0"/>
                </a:lnTo>
                <a:close/>
              </a:path>
            </a:pathLst>
          </a:custGeom>
          <a:blipFill>
            <a:blip r:embed="rId3"/>
            <a:stretch>
              <a:fillRect l="0" t="0" r="0" b="0"/>
            </a:stretch>
          </a:blipFill>
        </p:spPr>
      </p:sp>
      <p:sp>
        <p:nvSpPr>
          <p:cNvPr name="TextBox 4" id="4"/>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8</a:t>
            </a:r>
          </a:p>
        </p:txBody>
      </p:sp>
      <p:sp>
        <p:nvSpPr>
          <p:cNvPr name="TextBox 5" id="5"/>
          <p:cNvSpPr txBox="true"/>
          <p:nvPr/>
        </p:nvSpPr>
        <p:spPr>
          <a:xfrm rot="0">
            <a:off x="9948484" y="4097324"/>
            <a:ext cx="8005654" cy="3476625"/>
          </a:xfrm>
          <a:prstGeom prst="rect">
            <a:avLst/>
          </a:prstGeom>
        </p:spPr>
        <p:txBody>
          <a:bodyPr anchor="t" rtlCol="false" tIns="0" lIns="0" bIns="0" rIns="0">
            <a:spAutoFit/>
          </a:bodyPr>
          <a:lstStyle/>
          <a:p>
            <a:pPr algn="just" marL="0" indent="0" lvl="0">
              <a:lnSpc>
                <a:spcPts val="3900"/>
              </a:lnSpc>
              <a:spcBef>
                <a:spcPct val="0"/>
              </a:spcBef>
            </a:pPr>
            <a:r>
              <a:rPr lang="en-US" sz="3000" strike="noStrike" u="none">
                <a:solidFill>
                  <a:srgbClr val="FFFFFF"/>
                </a:solidFill>
                <a:latin typeface="Public Sans"/>
                <a:ea typeface="Public Sans"/>
                <a:cs typeface="Public Sans"/>
                <a:sym typeface="Public Sans"/>
              </a:rPr>
              <a:t>Observando en detalle tanto el gráfico como el conteo, podemos observar que tenemos aproximadamente la misma cantidad de registros tanto de clase 4 como de la clase 0. Es decir más adelante para nuestro modelo, no tenemos que preocuparnos por tener un clase desbalanceada.</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8822722" cy="5811968"/>
          </a:xfrm>
          <a:custGeom>
            <a:avLst/>
            <a:gdLst/>
            <a:ahLst/>
            <a:cxnLst/>
            <a:rect r="r" b="b" t="t" l="l"/>
            <a:pathLst>
              <a:path h="5811968" w="8822722">
                <a:moveTo>
                  <a:pt x="0" y="0"/>
                </a:moveTo>
                <a:lnTo>
                  <a:pt x="8822722" y="0"/>
                </a:lnTo>
                <a:lnTo>
                  <a:pt x="8822722" y="5811968"/>
                </a:lnTo>
                <a:lnTo>
                  <a:pt x="0" y="5811968"/>
                </a:lnTo>
                <a:lnTo>
                  <a:pt x="0" y="0"/>
                </a:lnTo>
                <a:close/>
              </a:path>
            </a:pathLst>
          </a:custGeom>
          <a:blipFill>
            <a:blip r:embed="rId2"/>
            <a:stretch>
              <a:fillRect l="0" t="0" r="0" b="0"/>
            </a:stretch>
          </a:blipFill>
        </p:spPr>
      </p:sp>
      <p:sp>
        <p:nvSpPr>
          <p:cNvPr name="TextBox 3" id="3"/>
          <p:cNvSpPr txBox="true"/>
          <p:nvPr/>
        </p:nvSpPr>
        <p:spPr>
          <a:xfrm rot="0">
            <a:off x="17449800" y="9391650"/>
            <a:ext cx="152400" cy="209550"/>
          </a:xfrm>
          <a:prstGeom prst="rect">
            <a:avLst/>
          </a:prstGeom>
        </p:spPr>
        <p:txBody>
          <a:bodyPr anchor="t" rtlCol="false" tIns="0" lIns="0" bIns="0" rIns="0" wrap="none">
            <a:spAutoFit/>
          </a:bodyPr>
          <a:lstStyle/>
          <a:p>
            <a:pPr algn="ctr">
              <a:lnSpc>
                <a:spcPts val="2800"/>
              </a:lnSpc>
              <a:spcBef>
                <a:spcPct val="0"/>
              </a:spcBef>
            </a:pPr>
            <a:r>
              <a:rPr lang="en-US" b="true" sz="2000">
                <a:solidFill>
                  <a:srgbClr val="FA632A"/>
                </a:solidFill>
                <a:latin typeface="Public Sans Bold"/>
                <a:ea typeface="Public Sans Bold"/>
                <a:cs typeface="Public Sans Bold"/>
                <a:sym typeface="Public Sans Bold"/>
              </a:rPr>
              <a:t>9</a:t>
            </a:r>
          </a:p>
        </p:txBody>
      </p:sp>
      <p:sp>
        <p:nvSpPr>
          <p:cNvPr name="TextBox 4" id="4"/>
          <p:cNvSpPr txBox="true"/>
          <p:nvPr/>
        </p:nvSpPr>
        <p:spPr>
          <a:xfrm rot="0">
            <a:off x="10512753" y="981075"/>
            <a:ext cx="6746547" cy="6943725"/>
          </a:xfrm>
          <a:prstGeom prst="rect">
            <a:avLst/>
          </a:prstGeom>
        </p:spPr>
        <p:txBody>
          <a:bodyPr anchor="t" rtlCol="false" tIns="0" lIns="0" bIns="0" rIns="0">
            <a:spAutoFit/>
          </a:bodyPr>
          <a:lstStyle/>
          <a:p>
            <a:pPr algn="just" marL="0" indent="0" lvl="0">
              <a:lnSpc>
                <a:spcPts val="3900"/>
              </a:lnSpc>
              <a:spcBef>
                <a:spcPct val="0"/>
              </a:spcBef>
            </a:pPr>
            <a:r>
              <a:rPr lang="en-US" sz="3000" strike="noStrike" u="none">
                <a:solidFill>
                  <a:srgbClr val="FFFFFF"/>
                </a:solidFill>
                <a:latin typeface="Public Sans"/>
                <a:ea typeface="Public Sans"/>
                <a:cs typeface="Public Sans"/>
                <a:sym typeface="Public Sans"/>
              </a:rPr>
              <a:t>Podemos observar que entre los primeros 100 usuarios, que más tweets han generado, tenemos que el primero tiene apenas un cantidad de 549 tweet y empieza ha bajar hasta que el usuario número 100 en el conteo tiene 120 tweet, esto solo representa una pequeña parte de todo los tweets del dataframe por usuario, es decir no es necesario eliminar ninguno de estos tweets, ya que según la cantidad total, esto no afectara en gran manera nuestro modelo de clasificación más adelante.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DAGgoIuPu1I</dc:identifier>
  <dcterms:modified xsi:type="dcterms:W3CDTF">2011-08-01T06:04:30Z</dcterms:modified>
  <cp:revision>1</cp:revision>
  <dc:title>Black and Orange Dark Simple and Straightforward Gym Business Meeting Visual Charts Presentation</dc:title>
</cp:coreProperties>
</file>

<file path=docProps/thumbnail.jpeg>
</file>